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3" r:id="rId1"/>
  </p:sldMasterIdLst>
  <p:sldIdLst>
    <p:sldId id="268" r:id="rId2"/>
  </p:sldIdLst>
  <p:sldSz cx="7775575" cy="10907713"/>
  <p:notesSz cx="7034213" cy="10164763"/>
  <p:defaultTextStyle>
    <a:defPPr>
      <a:defRPr lang="ja-JP"/>
    </a:defPPr>
    <a:lvl1pPr marL="0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1pPr>
    <a:lvl2pPr marL="509504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2pPr>
    <a:lvl3pPr marL="1019007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3pPr>
    <a:lvl4pPr marL="1528511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4pPr>
    <a:lvl5pPr marL="2038015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5pPr>
    <a:lvl6pPr marL="2547518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6pPr>
    <a:lvl7pPr marL="3057022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7pPr>
    <a:lvl8pPr marL="3566526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8pPr>
    <a:lvl9pPr marL="4076029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35">
          <p15:clr>
            <a:srgbClr val="A4A3A4"/>
          </p15:clr>
        </p15:guide>
        <p15:guide id="2" pos="2449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000066"/>
    <a:srgbClr val="FF8B8B"/>
    <a:srgbClr val="BF275D"/>
    <a:srgbClr val="A9251B"/>
    <a:srgbClr val="FFFFFF"/>
    <a:srgbClr val="159BFF"/>
    <a:srgbClr val="800080"/>
    <a:srgbClr val="660066"/>
    <a:srgbClr val="AA2C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2" autoAdjust="0"/>
    <p:restoredTop sz="86436" autoAdjust="0"/>
  </p:normalViewPr>
  <p:slideViewPr>
    <p:cSldViewPr snapToGrid="0">
      <p:cViewPr varScale="1">
        <p:scale>
          <a:sx n="73" d="100"/>
          <a:sy n="73" d="100"/>
        </p:scale>
        <p:origin x="3042" y="72"/>
      </p:cViewPr>
      <p:guideLst>
        <p:guide orient="horz" pos="3435"/>
        <p:guide pos="24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3168" y="1785129"/>
            <a:ext cx="6609239" cy="3797500"/>
          </a:xfrm>
        </p:spPr>
        <p:txBody>
          <a:bodyPr anchor="b"/>
          <a:lstStyle>
            <a:lvl1pPr algn="ctr">
              <a:defRPr sz="9543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947" y="5729075"/>
            <a:ext cx="5831681" cy="2633505"/>
          </a:xfrm>
        </p:spPr>
        <p:txBody>
          <a:bodyPr/>
          <a:lstStyle>
            <a:lvl1pPr marL="0" indent="0" algn="ctr">
              <a:buNone/>
              <a:defRPr sz="3817"/>
            </a:lvl1pPr>
            <a:lvl2pPr marL="727174" indent="0" algn="ctr">
              <a:buNone/>
              <a:defRPr sz="3182"/>
            </a:lvl2pPr>
            <a:lvl3pPr marL="1454349" indent="0" algn="ctr">
              <a:buNone/>
              <a:defRPr sz="2863"/>
            </a:lvl3pPr>
            <a:lvl4pPr marL="2181522" indent="0" algn="ctr">
              <a:buNone/>
              <a:defRPr sz="2545"/>
            </a:lvl4pPr>
            <a:lvl5pPr marL="2908696" indent="0" algn="ctr">
              <a:buNone/>
              <a:defRPr sz="2545"/>
            </a:lvl5pPr>
            <a:lvl6pPr marL="3635871" indent="0" algn="ctr">
              <a:buNone/>
              <a:defRPr sz="2545"/>
            </a:lvl6pPr>
            <a:lvl7pPr marL="4363045" indent="0" algn="ctr">
              <a:buNone/>
              <a:defRPr sz="2545"/>
            </a:lvl7pPr>
            <a:lvl8pPr marL="5090220" indent="0" algn="ctr">
              <a:buNone/>
              <a:defRPr sz="2545"/>
            </a:lvl8pPr>
            <a:lvl9pPr marL="5817393" indent="0" algn="ctr">
              <a:buNone/>
              <a:defRPr sz="2545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001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722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4396" y="580736"/>
            <a:ext cx="1676609" cy="9243782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571" y="580736"/>
            <a:ext cx="4932630" cy="9243782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6305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5339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727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522" y="2719357"/>
            <a:ext cx="6706433" cy="4537305"/>
          </a:xfrm>
        </p:spPr>
        <p:txBody>
          <a:bodyPr anchor="b"/>
          <a:lstStyle>
            <a:lvl1pPr>
              <a:defRPr sz="9543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522" y="7299586"/>
            <a:ext cx="6706433" cy="2386061"/>
          </a:xfrm>
        </p:spPr>
        <p:txBody>
          <a:bodyPr/>
          <a:lstStyle>
            <a:lvl1pPr marL="0" indent="0">
              <a:buNone/>
              <a:defRPr sz="3817">
                <a:solidFill>
                  <a:schemeClr val="tx1"/>
                </a:solidFill>
              </a:defRPr>
            </a:lvl1pPr>
            <a:lvl2pPr marL="727174" indent="0">
              <a:buNone/>
              <a:defRPr sz="3182">
                <a:solidFill>
                  <a:schemeClr val="tx1">
                    <a:tint val="75000"/>
                  </a:schemeClr>
                </a:solidFill>
              </a:defRPr>
            </a:lvl2pPr>
            <a:lvl3pPr marL="1454349" indent="0">
              <a:buNone/>
              <a:defRPr sz="2863">
                <a:solidFill>
                  <a:schemeClr val="tx1">
                    <a:tint val="75000"/>
                  </a:schemeClr>
                </a:solidFill>
              </a:defRPr>
            </a:lvl3pPr>
            <a:lvl4pPr marL="2181522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4pPr>
            <a:lvl5pPr marL="2908696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5pPr>
            <a:lvl6pPr marL="3635871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6pPr>
            <a:lvl7pPr marL="4363045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7pPr>
            <a:lvl8pPr marL="5090220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8pPr>
            <a:lvl9pPr marL="5817393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654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71" y="2903674"/>
            <a:ext cx="3304619" cy="6920844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6385" y="2903674"/>
            <a:ext cx="3304619" cy="6920844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434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580737"/>
            <a:ext cx="6706433" cy="210832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585" y="2673906"/>
            <a:ext cx="3289432" cy="1310439"/>
          </a:xfrm>
        </p:spPr>
        <p:txBody>
          <a:bodyPr anchor="b"/>
          <a:lstStyle>
            <a:lvl1pPr marL="0" indent="0">
              <a:buNone/>
              <a:defRPr sz="3817" b="1"/>
            </a:lvl1pPr>
            <a:lvl2pPr marL="727174" indent="0">
              <a:buNone/>
              <a:defRPr sz="3182" b="1"/>
            </a:lvl2pPr>
            <a:lvl3pPr marL="1454349" indent="0">
              <a:buNone/>
              <a:defRPr sz="2863" b="1"/>
            </a:lvl3pPr>
            <a:lvl4pPr marL="2181522" indent="0">
              <a:buNone/>
              <a:defRPr sz="2545" b="1"/>
            </a:lvl4pPr>
            <a:lvl5pPr marL="2908696" indent="0">
              <a:buNone/>
              <a:defRPr sz="2545" b="1"/>
            </a:lvl5pPr>
            <a:lvl6pPr marL="3635871" indent="0">
              <a:buNone/>
              <a:defRPr sz="2545" b="1"/>
            </a:lvl6pPr>
            <a:lvl7pPr marL="4363045" indent="0">
              <a:buNone/>
              <a:defRPr sz="2545" b="1"/>
            </a:lvl7pPr>
            <a:lvl8pPr marL="5090220" indent="0">
              <a:buNone/>
              <a:defRPr sz="2545" b="1"/>
            </a:lvl8pPr>
            <a:lvl9pPr marL="5817393" indent="0">
              <a:buNone/>
              <a:defRPr sz="2545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585" y="3984346"/>
            <a:ext cx="3289432" cy="5860371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6386" y="2673906"/>
            <a:ext cx="3305632" cy="1310439"/>
          </a:xfrm>
        </p:spPr>
        <p:txBody>
          <a:bodyPr anchor="b"/>
          <a:lstStyle>
            <a:lvl1pPr marL="0" indent="0">
              <a:buNone/>
              <a:defRPr sz="3817" b="1"/>
            </a:lvl1pPr>
            <a:lvl2pPr marL="727174" indent="0">
              <a:buNone/>
              <a:defRPr sz="3182" b="1"/>
            </a:lvl2pPr>
            <a:lvl3pPr marL="1454349" indent="0">
              <a:buNone/>
              <a:defRPr sz="2863" b="1"/>
            </a:lvl3pPr>
            <a:lvl4pPr marL="2181522" indent="0">
              <a:buNone/>
              <a:defRPr sz="2545" b="1"/>
            </a:lvl4pPr>
            <a:lvl5pPr marL="2908696" indent="0">
              <a:buNone/>
              <a:defRPr sz="2545" b="1"/>
            </a:lvl5pPr>
            <a:lvl6pPr marL="3635871" indent="0">
              <a:buNone/>
              <a:defRPr sz="2545" b="1"/>
            </a:lvl6pPr>
            <a:lvl7pPr marL="4363045" indent="0">
              <a:buNone/>
              <a:defRPr sz="2545" b="1"/>
            </a:lvl7pPr>
            <a:lvl8pPr marL="5090220" indent="0">
              <a:buNone/>
              <a:defRPr sz="2545" b="1"/>
            </a:lvl8pPr>
            <a:lvl9pPr marL="5817393" indent="0">
              <a:buNone/>
              <a:defRPr sz="2545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6386" y="3984346"/>
            <a:ext cx="3305632" cy="5860371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756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155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667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727182"/>
            <a:ext cx="2507825" cy="2545133"/>
          </a:xfrm>
        </p:spPr>
        <p:txBody>
          <a:bodyPr anchor="b"/>
          <a:lstStyle>
            <a:lvl1pPr>
              <a:defRPr sz="5089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5632" y="1570510"/>
            <a:ext cx="3936385" cy="7751546"/>
          </a:xfrm>
        </p:spPr>
        <p:txBody>
          <a:bodyPr/>
          <a:lstStyle>
            <a:lvl1pPr>
              <a:defRPr sz="5089"/>
            </a:lvl1pPr>
            <a:lvl2pPr>
              <a:defRPr sz="4454"/>
            </a:lvl2pPr>
            <a:lvl3pPr>
              <a:defRPr sz="3817"/>
            </a:lvl3pPr>
            <a:lvl4pPr>
              <a:defRPr sz="3182"/>
            </a:lvl4pPr>
            <a:lvl5pPr>
              <a:defRPr sz="3182"/>
            </a:lvl5pPr>
            <a:lvl6pPr>
              <a:defRPr sz="3182"/>
            </a:lvl6pPr>
            <a:lvl7pPr>
              <a:defRPr sz="3182"/>
            </a:lvl7pPr>
            <a:lvl8pPr>
              <a:defRPr sz="3182"/>
            </a:lvl8pPr>
            <a:lvl9pPr>
              <a:defRPr sz="3182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584" y="3272314"/>
            <a:ext cx="2507825" cy="6062366"/>
          </a:xfrm>
        </p:spPr>
        <p:txBody>
          <a:bodyPr/>
          <a:lstStyle>
            <a:lvl1pPr marL="0" indent="0">
              <a:buNone/>
              <a:defRPr sz="2545"/>
            </a:lvl1pPr>
            <a:lvl2pPr marL="727174" indent="0">
              <a:buNone/>
              <a:defRPr sz="2226"/>
            </a:lvl2pPr>
            <a:lvl3pPr marL="1454349" indent="0">
              <a:buNone/>
              <a:defRPr sz="1909"/>
            </a:lvl3pPr>
            <a:lvl4pPr marL="2181522" indent="0">
              <a:buNone/>
              <a:defRPr sz="1591"/>
            </a:lvl4pPr>
            <a:lvl5pPr marL="2908696" indent="0">
              <a:buNone/>
              <a:defRPr sz="1591"/>
            </a:lvl5pPr>
            <a:lvl6pPr marL="3635871" indent="0">
              <a:buNone/>
              <a:defRPr sz="1591"/>
            </a:lvl6pPr>
            <a:lvl7pPr marL="4363045" indent="0">
              <a:buNone/>
              <a:defRPr sz="1591"/>
            </a:lvl7pPr>
            <a:lvl8pPr marL="5090220" indent="0">
              <a:buNone/>
              <a:defRPr sz="1591"/>
            </a:lvl8pPr>
            <a:lvl9pPr marL="5817393" indent="0">
              <a:buNone/>
              <a:defRPr sz="159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9392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727182"/>
            <a:ext cx="2507825" cy="2545133"/>
          </a:xfrm>
        </p:spPr>
        <p:txBody>
          <a:bodyPr anchor="b"/>
          <a:lstStyle>
            <a:lvl1pPr>
              <a:defRPr sz="5089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5632" y="1570510"/>
            <a:ext cx="3936385" cy="7751546"/>
          </a:xfrm>
        </p:spPr>
        <p:txBody>
          <a:bodyPr anchor="t"/>
          <a:lstStyle>
            <a:lvl1pPr marL="0" indent="0">
              <a:buNone/>
              <a:defRPr sz="5089"/>
            </a:lvl1pPr>
            <a:lvl2pPr marL="727174" indent="0">
              <a:buNone/>
              <a:defRPr sz="4454"/>
            </a:lvl2pPr>
            <a:lvl3pPr marL="1454349" indent="0">
              <a:buNone/>
              <a:defRPr sz="3817"/>
            </a:lvl3pPr>
            <a:lvl4pPr marL="2181522" indent="0">
              <a:buNone/>
              <a:defRPr sz="3182"/>
            </a:lvl4pPr>
            <a:lvl5pPr marL="2908696" indent="0">
              <a:buNone/>
              <a:defRPr sz="3182"/>
            </a:lvl5pPr>
            <a:lvl6pPr marL="3635871" indent="0">
              <a:buNone/>
              <a:defRPr sz="3182"/>
            </a:lvl6pPr>
            <a:lvl7pPr marL="4363045" indent="0">
              <a:buNone/>
              <a:defRPr sz="3182"/>
            </a:lvl7pPr>
            <a:lvl8pPr marL="5090220" indent="0">
              <a:buNone/>
              <a:defRPr sz="3182"/>
            </a:lvl8pPr>
            <a:lvl9pPr marL="5817393" indent="0">
              <a:buNone/>
              <a:defRPr sz="3182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584" y="3272314"/>
            <a:ext cx="2507825" cy="6062366"/>
          </a:xfrm>
        </p:spPr>
        <p:txBody>
          <a:bodyPr/>
          <a:lstStyle>
            <a:lvl1pPr marL="0" indent="0">
              <a:buNone/>
              <a:defRPr sz="2545"/>
            </a:lvl1pPr>
            <a:lvl2pPr marL="727174" indent="0">
              <a:buNone/>
              <a:defRPr sz="2226"/>
            </a:lvl2pPr>
            <a:lvl3pPr marL="1454349" indent="0">
              <a:buNone/>
              <a:defRPr sz="1909"/>
            </a:lvl3pPr>
            <a:lvl4pPr marL="2181522" indent="0">
              <a:buNone/>
              <a:defRPr sz="1591"/>
            </a:lvl4pPr>
            <a:lvl5pPr marL="2908696" indent="0">
              <a:buNone/>
              <a:defRPr sz="1591"/>
            </a:lvl5pPr>
            <a:lvl6pPr marL="3635871" indent="0">
              <a:buNone/>
              <a:defRPr sz="1591"/>
            </a:lvl6pPr>
            <a:lvl7pPr marL="4363045" indent="0">
              <a:buNone/>
              <a:defRPr sz="1591"/>
            </a:lvl7pPr>
            <a:lvl8pPr marL="5090220" indent="0">
              <a:buNone/>
              <a:defRPr sz="1591"/>
            </a:lvl8pPr>
            <a:lvl9pPr marL="5817393" indent="0">
              <a:buNone/>
              <a:defRPr sz="159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0773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571" y="580737"/>
            <a:ext cx="6706433" cy="2108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571" y="2903674"/>
            <a:ext cx="6706433" cy="69208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571" y="10109837"/>
            <a:ext cx="1749504" cy="5807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5660" y="10109837"/>
            <a:ext cx="2624256" cy="5807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91501" y="10109837"/>
            <a:ext cx="1749504" cy="5807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7542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txStyles>
    <p:titleStyle>
      <a:lvl1pPr algn="l" defTabSz="1454349" rtl="0" eaLnBrk="1" latinLnBrk="0" hangingPunct="1">
        <a:lnSpc>
          <a:spcPct val="90000"/>
        </a:lnSpc>
        <a:spcBef>
          <a:spcPct val="0"/>
        </a:spcBef>
        <a:buNone/>
        <a:defRPr kumimoji="1" sz="69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3588" indent="-363588" algn="l" defTabSz="1454349" rtl="0" eaLnBrk="1" latinLnBrk="0" hangingPunct="1">
        <a:lnSpc>
          <a:spcPct val="90000"/>
        </a:lnSpc>
        <a:spcBef>
          <a:spcPts val="1591"/>
        </a:spcBef>
        <a:buFont typeface="Arial" panose="020B0604020202020204" pitchFamily="34" charset="0"/>
        <a:buChar char="•"/>
        <a:defRPr kumimoji="1" sz="4454" kern="1200">
          <a:solidFill>
            <a:schemeClr val="tx1"/>
          </a:solidFill>
          <a:latin typeface="+mn-lt"/>
          <a:ea typeface="+mn-ea"/>
          <a:cs typeface="+mn-cs"/>
        </a:defRPr>
      </a:lvl1pPr>
      <a:lvl2pPr marL="1090761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3817" kern="1200">
          <a:solidFill>
            <a:schemeClr val="tx1"/>
          </a:solidFill>
          <a:latin typeface="+mn-lt"/>
          <a:ea typeface="+mn-ea"/>
          <a:cs typeface="+mn-cs"/>
        </a:defRPr>
      </a:lvl2pPr>
      <a:lvl3pPr marL="1817935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3182" kern="1200">
          <a:solidFill>
            <a:schemeClr val="tx1"/>
          </a:solidFill>
          <a:latin typeface="+mn-lt"/>
          <a:ea typeface="+mn-ea"/>
          <a:cs typeface="+mn-cs"/>
        </a:defRPr>
      </a:lvl3pPr>
      <a:lvl4pPr marL="2545110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4pPr>
      <a:lvl5pPr marL="3272284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5pPr>
      <a:lvl6pPr marL="3999457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6pPr>
      <a:lvl7pPr marL="4726632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7pPr>
      <a:lvl8pPr marL="5453806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8pPr>
      <a:lvl9pPr marL="6180981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1pPr>
      <a:lvl2pPr marL="727174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2pPr>
      <a:lvl3pPr marL="1454349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3pPr>
      <a:lvl4pPr marL="2181522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4pPr>
      <a:lvl5pPr marL="2908696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5pPr>
      <a:lvl6pPr marL="3635871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6pPr>
      <a:lvl7pPr marL="4363045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7pPr>
      <a:lvl8pPr marL="5090220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8pPr>
      <a:lvl9pPr marL="5817393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角丸四角形 23"/>
          <p:cNvSpPr/>
          <p:nvPr/>
        </p:nvSpPr>
        <p:spPr>
          <a:xfrm>
            <a:off x="647569" y="8136880"/>
            <a:ext cx="6634381" cy="1347907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正方形/長方形 20"/>
          <p:cNvSpPr/>
          <p:nvPr/>
        </p:nvSpPr>
        <p:spPr>
          <a:xfrm>
            <a:off x="0" y="9627553"/>
            <a:ext cx="7775575" cy="1280160"/>
          </a:xfrm>
          <a:prstGeom prst="rect">
            <a:avLst/>
          </a:prstGeom>
          <a:solidFill>
            <a:schemeClr val="accent4">
              <a:lumMod val="50000"/>
            </a:schemeClr>
          </a:solidFill>
          <a:ln w="190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2" name="直線コネクタ 31"/>
          <p:cNvCxnSpPr/>
          <p:nvPr/>
        </p:nvCxnSpPr>
        <p:spPr>
          <a:xfrm flipV="1">
            <a:off x="487369" y="1414608"/>
            <a:ext cx="6696000" cy="8595"/>
          </a:xfrm>
          <a:prstGeom prst="line">
            <a:avLst/>
          </a:prstGeom>
          <a:ln w="57150" cmpd="dbl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3" descr="H:\MｙDocuments\08 綿引\CCIR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257" y="9767496"/>
            <a:ext cx="1083646" cy="864258"/>
          </a:xfrm>
          <a:prstGeom prst="rect">
            <a:avLst/>
          </a:prstGeom>
          <a:noFill/>
        </p:spPr>
      </p:pic>
      <p:graphicFrame>
        <p:nvGraphicFramePr>
          <p:cNvPr id="4" name="表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8879234"/>
              </p:ext>
            </p:extLst>
          </p:nvPr>
        </p:nvGraphicFramePr>
        <p:xfrm>
          <a:off x="566125" y="1854085"/>
          <a:ext cx="6608618" cy="40134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04309">
                  <a:extLst>
                    <a:ext uri="{9D8B030D-6E8A-4147-A177-3AD203B41FA5}">
                      <a16:colId xmlns:a16="http://schemas.microsoft.com/office/drawing/2014/main" val="389196850"/>
                    </a:ext>
                  </a:extLst>
                </a:gridCol>
                <a:gridCol w="3304309">
                  <a:extLst>
                    <a:ext uri="{9D8B030D-6E8A-4147-A177-3AD203B41FA5}">
                      <a16:colId xmlns:a16="http://schemas.microsoft.com/office/drawing/2014/main" val="3542557085"/>
                    </a:ext>
                  </a:extLst>
                </a:gridCol>
              </a:tblGrid>
              <a:tr h="499272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2800" b="0" dirty="0" smtClean="0">
                          <a:solidFill>
                            <a:schemeClr val="bg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</a:rPr>
                        <a:t>表 彰 資 格</a:t>
                      </a:r>
                      <a:r>
                        <a:rPr kumimoji="1" lang="ja-JP" altLang="en-US" sz="1800" dirty="0" smtClean="0">
                          <a:solidFill>
                            <a:schemeClr val="bg1"/>
                          </a:solidFill>
                        </a:rPr>
                        <a:t>　　　　 </a:t>
                      </a:r>
                      <a:endParaRPr kumimoji="1" lang="en-US" altLang="ja-JP" sz="18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kumimoji="1" lang="en-US" altLang="ja-JP" sz="1800" b="0" dirty="0" smtClean="0">
                          <a:solidFill>
                            <a:schemeClr val="bg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</a:rPr>
                        <a:t>[</a:t>
                      </a:r>
                      <a:r>
                        <a:rPr kumimoji="1" lang="ja-JP" altLang="en-US" sz="1800" b="0" dirty="0" smtClean="0">
                          <a:solidFill>
                            <a:schemeClr val="bg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</a:rPr>
                        <a:t> 年数の基準日：２０２６年４月１日 ］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3058694"/>
                  </a:ext>
                </a:extLst>
              </a:tr>
              <a:tr h="447783">
                <a:tc gridSpan="2">
                  <a:txBody>
                    <a:bodyPr/>
                    <a:lstStyle/>
                    <a:p>
                      <a:pPr algn="ctr"/>
                      <a:endParaRPr kumimoji="1" lang="en-US" altLang="zh-TW" sz="2400" b="0" dirty="0" smtClean="0">
                        <a:solidFill>
                          <a:schemeClr val="tx1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14543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2400" b="0" dirty="0" smtClean="0">
                        <a:solidFill>
                          <a:schemeClr val="tx1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2973763"/>
                  </a:ext>
                </a:extLst>
              </a:tr>
              <a:tr h="73387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 smtClean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</a:rPr>
                        <a:t>同一職種</a:t>
                      </a:r>
                      <a:r>
                        <a:rPr kumimoji="1" lang="zh-TW" altLang="en-US" sz="2400" b="0" dirty="0" smtClean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</a:rPr>
                        <a:t>従事年数</a:t>
                      </a:r>
                      <a:endParaRPr kumimoji="1" lang="en-US" altLang="zh-TW" sz="2400" b="0" dirty="0" smtClean="0">
                        <a:solidFill>
                          <a:schemeClr val="tx1"/>
                        </a:solidFill>
                        <a:latin typeface="HGS明朝E" panose="02020900000000000000" pitchFamily="18" charset="-128"/>
                        <a:ea typeface="HGS明朝E" panose="020209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 smtClean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</a:rPr>
                        <a:t>１０</a:t>
                      </a:r>
                      <a:r>
                        <a:rPr kumimoji="1" lang="en-US" altLang="ja-JP" sz="2400" b="0" dirty="0" smtClean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</a:rPr>
                        <a:t> </a:t>
                      </a:r>
                      <a:r>
                        <a:rPr kumimoji="1" lang="ja-JP" altLang="en-US" sz="2400" b="0" dirty="0" smtClean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</a:rPr>
                        <a:t>年 以 上</a:t>
                      </a:r>
                      <a:endParaRPr kumimoji="1" lang="en-US" altLang="ja-JP" sz="2400" b="0" dirty="0" smtClean="0">
                        <a:solidFill>
                          <a:schemeClr val="tx1"/>
                        </a:solidFill>
                        <a:latin typeface="HGS明朝E" panose="02020900000000000000" pitchFamily="18" charset="-128"/>
                        <a:ea typeface="HGS明朝E" panose="02020900000000000000" pitchFamily="18" charset="-128"/>
                      </a:endParaRPr>
                    </a:p>
                    <a:p>
                      <a:pPr marL="0" marR="0" lvl="0" indent="0" algn="ctr" defTabSz="14543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dirty="0" smtClean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</a:rPr>
                        <a:t>(</a:t>
                      </a:r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</a:rPr>
                        <a:t>過去、他社の従事期間の合算可</a:t>
                      </a:r>
                      <a:r>
                        <a:rPr kumimoji="1" lang="en-US" altLang="ja-JP" sz="1600" b="0" dirty="0" smtClean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</a:rPr>
                        <a:t>)</a:t>
                      </a:r>
                      <a:endParaRPr kumimoji="1" lang="ja-JP" altLang="en-US" sz="2400" b="0" dirty="0" smtClean="0">
                        <a:solidFill>
                          <a:schemeClr val="tx1"/>
                        </a:solidFill>
                        <a:latin typeface="HGS明朝E" panose="02020900000000000000" pitchFamily="18" charset="-128"/>
                        <a:ea typeface="HGS明朝E" panose="020209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1303964"/>
                  </a:ext>
                </a:extLst>
              </a:tr>
              <a:tr h="64291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 smtClean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</a:rPr>
                        <a:t>年　　齢</a:t>
                      </a:r>
                      <a:endParaRPr kumimoji="1" lang="ja-JP" altLang="en-US" sz="2400" b="0" dirty="0">
                        <a:solidFill>
                          <a:schemeClr val="tx1"/>
                        </a:solidFill>
                        <a:latin typeface="HGS明朝E" panose="02020900000000000000" pitchFamily="18" charset="-128"/>
                        <a:ea typeface="HGS明朝E" panose="020209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 smtClean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</a:rPr>
                        <a:t>制 限 な し</a:t>
                      </a:r>
                      <a:endParaRPr kumimoji="1" lang="en-US" altLang="ja-JP" sz="2400" b="0" dirty="0" smtClean="0">
                        <a:solidFill>
                          <a:schemeClr val="tx1"/>
                        </a:solidFill>
                        <a:latin typeface="HGS明朝E" panose="02020900000000000000" pitchFamily="18" charset="-128"/>
                        <a:ea typeface="HGS明朝E" panose="020209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5639069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 smtClean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</a:rPr>
                        <a:t>その他</a:t>
                      </a:r>
                      <a:endParaRPr kumimoji="1" lang="ja-JP" altLang="en-US" sz="2400" b="0" dirty="0">
                        <a:solidFill>
                          <a:schemeClr val="tx1"/>
                        </a:solidFill>
                        <a:latin typeface="HGS明朝E" panose="02020900000000000000" pitchFamily="18" charset="-128"/>
                        <a:ea typeface="HGS明朝E" panose="020209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</a:rPr>
                        <a:t>　職種については東京マイスターに準じます</a:t>
                      </a:r>
                      <a:endParaRPr kumimoji="1" lang="en-US" altLang="ja-JP" sz="1200" b="0" dirty="0" smtClean="0">
                        <a:solidFill>
                          <a:schemeClr val="tx1"/>
                        </a:solidFill>
                        <a:latin typeface="HGS明朝E" panose="02020900000000000000" pitchFamily="18" charset="-128"/>
                        <a:ea typeface="HGS明朝E" panose="02020900000000000000" pitchFamily="18" charset="-128"/>
                      </a:endParaRPr>
                    </a:p>
                    <a:p>
                      <a:pPr algn="l"/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</a:rPr>
                        <a:t>　当会議所ＨＰ等でご確認ください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HGS明朝E" panose="02020900000000000000" pitchFamily="18" charset="-128"/>
                        <a:ea typeface="HGS明朝E" panose="020209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6428714"/>
                  </a:ext>
                </a:extLst>
              </a:tr>
              <a:tr h="733876">
                <a:tc gridSpan="2">
                  <a:txBody>
                    <a:bodyPr/>
                    <a:lstStyle/>
                    <a:p>
                      <a:pPr marL="0" marR="0" indent="0" algn="l" defTabSz="14543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300" b="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  <a:cs typeface="メイリオ" pitchFamily="50" charset="-128"/>
                        </a:rPr>
                        <a:t>※</a:t>
                      </a:r>
                      <a:r>
                        <a:rPr kumimoji="1" lang="ja-JP" altLang="en-US" sz="1300" b="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  <a:cs typeface="メイリオ" pitchFamily="50" charset="-128"/>
                        </a:rPr>
                        <a:t>下記に該当する方は申請できません</a:t>
                      </a:r>
                      <a:endParaRPr kumimoji="1" lang="en-US" altLang="ja-JP" sz="1300" b="0" kern="120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GS明朝E" panose="02020900000000000000" pitchFamily="18" charset="-128"/>
                        <a:ea typeface="HGS明朝E" panose="02020900000000000000" pitchFamily="18" charset="-128"/>
                        <a:cs typeface="メイリオ" pitchFamily="50" charset="-128"/>
                      </a:endParaRPr>
                    </a:p>
                    <a:p>
                      <a:pPr marL="0" marR="0" indent="0" algn="l" defTabSz="14543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300" b="0" kern="120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  <a:cs typeface="メイリオ" pitchFamily="50" charset="-128"/>
                        </a:rPr>
                        <a:t>・</a:t>
                      </a:r>
                      <a:r>
                        <a:rPr kumimoji="1" lang="ja-JP" altLang="en-US" sz="1300" b="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  <a:cs typeface="メイリオ" pitchFamily="50" charset="-128"/>
                        </a:rPr>
                        <a:t>禁錮以上の刑に処せられた方</a:t>
                      </a:r>
                      <a:r>
                        <a:rPr kumimoji="1" lang="en-US" altLang="ja-JP" sz="1300" b="0" kern="120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  <a:cs typeface="メイリオ" pitchFamily="50" charset="-128"/>
                        </a:rPr>
                        <a:t> </a:t>
                      </a:r>
                    </a:p>
                    <a:p>
                      <a:pPr marL="0" marR="0" indent="0" algn="l" defTabSz="14543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300" b="0" kern="120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  <a:cs typeface="メイリオ" pitchFamily="50" charset="-128"/>
                        </a:rPr>
                        <a:t>・</a:t>
                      </a:r>
                      <a:r>
                        <a:rPr kumimoji="1" lang="ja-JP" altLang="en-US" sz="1300" b="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  <a:cs typeface="メイリオ" pitchFamily="50" charset="-128"/>
                        </a:rPr>
                        <a:t>過去に同表彰区分で受賞された事がある方</a:t>
                      </a:r>
                      <a:endParaRPr kumimoji="1" lang="en-US" altLang="ja-JP" sz="1300" b="0" kern="120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HGS明朝E" panose="02020900000000000000" pitchFamily="18" charset="-128"/>
                        <a:ea typeface="HGS明朝E" panose="02020900000000000000" pitchFamily="18" charset="-128"/>
                        <a:cs typeface="メイリオ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999150"/>
                  </a:ext>
                </a:extLst>
              </a:tr>
            </a:tbl>
          </a:graphicData>
        </a:graphic>
      </p:graphicFrame>
      <p:sp>
        <p:nvSpPr>
          <p:cNvPr id="20" name="正方形/長方形 19"/>
          <p:cNvSpPr/>
          <p:nvPr/>
        </p:nvSpPr>
        <p:spPr>
          <a:xfrm>
            <a:off x="581891" y="6026107"/>
            <a:ext cx="6608618" cy="2110773"/>
          </a:xfrm>
          <a:prstGeom prst="rect">
            <a:avLst/>
          </a:prstGeom>
          <a:noFill/>
          <a:ln w="15875" cap="rnd" cmpd="thinThick">
            <a:noFill/>
            <a:prstDash val="dash"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610393" y="5941033"/>
            <a:ext cx="7089266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  <a:spcBef>
                <a:spcPts val="600"/>
              </a:spcBef>
            </a:pPr>
            <a:r>
              <a:rPr lang="ja-JP" altLang="en-US" sz="18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≪ 推薦方法 ≫</a:t>
            </a:r>
            <a:endParaRPr lang="en-US" altLang="ja-JP" sz="18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メイリオ" pitchFamily="50" charset="-128"/>
            </a:endParaRPr>
          </a:p>
          <a:p>
            <a:pPr>
              <a:lnSpc>
                <a:spcPts val="1700"/>
              </a:lnSpc>
              <a:spcBef>
                <a:spcPts val="600"/>
              </a:spcBef>
            </a:pPr>
            <a:r>
              <a:rPr lang="ja-JP" altLang="en-US" sz="18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候補者が所属する</a:t>
            </a:r>
            <a:r>
              <a:rPr lang="en-US" altLang="ja-JP" sz="18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[</a:t>
            </a:r>
            <a:r>
              <a:rPr lang="ja-JP" altLang="en-US" sz="18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部会長</a:t>
            </a:r>
            <a:r>
              <a:rPr lang="en-US" altLang="ja-JP" sz="18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][</a:t>
            </a:r>
            <a:r>
              <a:rPr lang="ja-JP" altLang="en-US" sz="18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分科会長</a:t>
            </a:r>
            <a:r>
              <a:rPr lang="en-US" altLang="ja-JP" sz="18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][</a:t>
            </a:r>
            <a:r>
              <a:rPr lang="ja-JP" altLang="en-US" sz="18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組合・団体等の長</a:t>
            </a:r>
            <a:r>
              <a:rPr lang="en-US" altLang="ja-JP" sz="18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]</a:t>
            </a:r>
            <a:r>
              <a:rPr lang="ja-JP" altLang="en-US" sz="18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が、</a:t>
            </a:r>
            <a:endParaRPr lang="en-US" altLang="ja-JP" sz="18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メイリオ" pitchFamily="50" charset="-128"/>
            </a:endParaRPr>
          </a:p>
          <a:p>
            <a:pPr>
              <a:lnSpc>
                <a:spcPts val="1700"/>
              </a:lnSpc>
              <a:spcBef>
                <a:spcPts val="600"/>
              </a:spcBef>
            </a:pPr>
            <a:r>
              <a:rPr lang="ja-JP" altLang="en-US" sz="18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所属する事業所・会員・組合員より表彰資格に該当する方を</a:t>
            </a:r>
            <a:endParaRPr lang="en-US" altLang="ja-JP" sz="18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メイリオ" pitchFamily="50" charset="-128"/>
            </a:endParaRPr>
          </a:p>
          <a:p>
            <a:pPr>
              <a:lnSpc>
                <a:spcPts val="1700"/>
              </a:lnSpc>
              <a:spcBef>
                <a:spcPts val="600"/>
              </a:spcBef>
            </a:pPr>
            <a:r>
              <a:rPr lang="ja-JP" altLang="en-US" sz="18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ご推薦ください。</a:t>
            </a:r>
            <a:endParaRPr lang="en-US" altLang="ja-JP" sz="18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メイリオ" pitchFamily="50" charset="-128"/>
            </a:endParaRPr>
          </a:p>
          <a:p>
            <a:pPr>
              <a:lnSpc>
                <a:spcPts val="500"/>
              </a:lnSpc>
              <a:spcBef>
                <a:spcPts val="600"/>
              </a:spcBef>
            </a:pPr>
            <a:endParaRPr lang="en-US" altLang="ja-JP" sz="2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メイリオ" pitchFamily="50" charset="-128"/>
            </a:endParaRPr>
          </a:p>
          <a:p>
            <a:pPr>
              <a:lnSpc>
                <a:spcPts val="1700"/>
              </a:lnSpc>
            </a:pPr>
            <a:r>
              <a:rPr lang="ja-JP" altLang="en-US" sz="15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・申請書は本チラシ裏面 または当会議所ホームページで取得可能です</a:t>
            </a:r>
            <a:endParaRPr lang="en-US" altLang="ja-JP" sz="15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メイリオ" pitchFamily="50" charset="-128"/>
            </a:endParaRPr>
          </a:p>
          <a:p>
            <a:pPr>
              <a:lnSpc>
                <a:spcPts val="1700"/>
              </a:lnSpc>
            </a:pPr>
            <a:r>
              <a:rPr lang="ja-JP" altLang="en-US" sz="15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・ご提出方法は 会議所窓口へ直接お持ちいただくか、ご郵送、メール</a:t>
            </a:r>
            <a:endParaRPr lang="en-US" altLang="ja-JP" sz="15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メイリオ" pitchFamily="50" charset="-128"/>
            </a:endParaRPr>
          </a:p>
          <a:p>
            <a:pPr>
              <a:lnSpc>
                <a:spcPts val="1700"/>
              </a:lnSpc>
            </a:pPr>
            <a:r>
              <a:rPr lang="ja-JP" altLang="en-US" sz="15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　</a:t>
            </a:r>
            <a:r>
              <a:rPr lang="en-US" altLang="ja-JP" sz="15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(</a:t>
            </a:r>
            <a:r>
              <a:rPr lang="ja-JP" altLang="en-US" sz="15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 </a:t>
            </a:r>
            <a:r>
              <a:rPr lang="en-US" altLang="ja-JP" sz="15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info</a:t>
            </a:r>
            <a:r>
              <a:rPr lang="ja-JP" altLang="en-US" sz="15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＠</a:t>
            </a:r>
            <a:r>
              <a:rPr lang="en-US" altLang="ja-JP" sz="15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tama5cci.or.jp</a:t>
            </a:r>
            <a:r>
              <a:rPr lang="ja-JP" altLang="en-US" sz="15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 </a:t>
            </a:r>
            <a:r>
              <a:rPr lang="en-US" altLang="ja-JP" sz="15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)</a:t>
            </a:r>
            <a:r>
              <a:rPr lang="ja-JP" altLang="en-US" sz="15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 にてお送りください</a:t>
            </a:r>
            <a:endParaRPr lang="en-US" altLang="ja-JP" sz="15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メイリオ" pitchFamily="50" charset="-128"/>
            </a:endParaRPr>
          </a:p>
          <a:p>
            <a:pPr>
              <a:lnSpc>
                <a:spcPts val="1700"/>
              </a:lnSpc>
            </a:pPr>
            <a:r>
              <a:rPr lang="ja-JP" altLang="en-US" sz="15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・受賞者については、本所表彰規定に基づき、審査会にて決定いたします。</a:t>
            </a: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416743" y="306463"/>
            <a:ext cx="68922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 smtClean="0">
                <a:latin typeface="HGS明朝E" panose="02020900000000000000" pitchFamily="18" charset="-128"/>
                <a:ea typeface="HGS明朝E" panose="02020900000000000000" pitchFamily="18" charset="-128"/>
              </a:rPr>
              <a:t>令和８年度</a:t>
            </a:r>
            <a:r>
              <a:rPr lang="ja-JP" altLang="en-US" sz="2400" dirty="0">
                <a:latin typeface="HGS明朝E" panose="02020900000000000000" pitchFamily="18" charset="-128"/>
                <a:ea typeface="HGS明朝E" panose="02020900000000000000" pitchFamily="18" charset="-128"/>
              </a:rPr>
              <a:t>府中市商工振興表彰</a:t>
            </a:r>
            <a:endParaRPr lang="en-US" altLang="ja-JP" sz="2400" dirty="0">
              <a:solidFill>
                <a:srgbClr val="6600CC"/>
              </a:solidFill>
              <a:latin typeface="HGS明朝E" panose="02020900000000000000" pitchFamily="18" charset="-128"/>
              <a:ea typeface="HGS明朝E" panose="02020900000000000000" pitchFamily="18" charset="-128"/>
            </a:endParaRPr>
          </a:p>
          <a:p>
            <a:r>
              <a:rPr lang="ja-JP" altLang="en-US" sz="4000" dirty="0">
                <a:solidFill>
                  <a:schemeClr val="accent4">
                    <a:lumMod val="50000"/>
                  </a:schemeClr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経営者表彰推薦</a:t>
            </a:r>
            <a:r>
              <a:rPr lang="ja-JP" altLang="en-US" sz="4000" dirty="0" smtClean="0">
                <a:solidFill>
                  <a:schemeClr val="accent4">
                    <a:lumMod val="50000"/>
                  </a:schemeClr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募集</a:t>
            </a:r>
            <a:endParaRPr kumimoji="1" lang="en-US" altLang="ja-JP" sz="4000" dirty="0" smtClean="0">
              <a:solidFill>
                <a:schemeClr val="accent4">
                  <a:lumMod val="50000"/>
                </a:schemeClr>
              </a:solidFill>
              <a:latin typeface="HGS明朝E" panose="02020900000000000000" pitchFamily="18" charset="-128"/>
              <a:ea typeface="HGS明朝E" panose="02020900000000000000" pitchFamily="18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5470640" y="404222"/>
            <a:ext cx="12770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 smtClean="0">
                <a:solidFill>
                  <a:srgbClr val="7030A0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 </a:t>
            </a:r>
            <a:r>
              <a:rPr kumimoji="1" lang="ja-JP" altLang="en-US" sz="2800" dirty="0" smtClean="0">
                <a:solidFill>
                  <a:schemeClr val="accent4">
                    <a:lumMod val="50000"/>
                  </a:schemeClr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優 秀</a:t>
            </a:r>
            <a:endParaRPr kumimoji="1" lang="en-US" altLang="ja-JP" sz="2800" dirty="0" smtClean="0">
              <a:solidFill>
                <a:schemeClr val="accent4">
                  <a:lumMod val="50000"/>
                </a:schemeClr>
              </a:solidFill>
              <a:latin typeface="HGS明朝E" panose="02020900000000000000" pitchFamily="18" charset="-128"/>
              <a:ea typeface="HGS明朝E" panose="02020900000000000000" pitchFamily="18" charset="-128"/>
            </a:endParaRPr>
          </a:p>
          <a:p>
            <a:r>
              <a:rPr kumimoji="1" lang="ja-JP" altLang="en-US" sz="2800" dirty="0" smtClean="0">
                <a:solidFill>
                  <a:schemeClr val="accent4">
                    <a:lumMod val="50000"/>
                  </a:schemeClr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技能者</a:t>
            </a:r>
            <a:endParaRPr kumimoji="1" lang="ja-JP" altLang="en-US" sz="2800" dirty="0">
              <a:solidFill>
                <a:schemeClr val="accent4">
                  <a:lumMod val="50000"/>
                </a:schemeClr>
              </a:solidFill>
              <a:latin typeface="HGS明朝E" panose="02020900000000000000" pitchFamily="18" charset="-128"/>
              <a:ea typeface="HGS明朝E" panose="02020900000000000000" pitchFamily="18" charset="-128"/>
            </a:endParaRPr>
          </a:p>
        </p:txBody>
      </p:sp>
      <p:sp>
        <p:nvSpPr>
          <p:cNvPr id="9" name="大かっこ 8"/>
          <p:cNvSpPr/>
          <p:nvPr/>
        </p:nvSpPr>
        <p:spPr>
          <a:xfrm>
            <a:off x="5439112" y="520712"/>
            <a:ext cx="1324303" cy="759725"/>
          </a:xfrm>
          <a:prstGeom prst="bracketPair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b="1" dirty="0"/>
          </a:p>
        </p:txBody>
      </p:sp>
      <p:sp>
        <p:nvSpPr>
          <p:cNvPr id="25" name="正方形/長方形 24"/>
          <p:cNvSpPr/>
          <p:nvPr/>
        </p:nvSpPr>
        <p:spPr>
          <a:xfrm>
            <a:off x="3787881" y="1344164"/>
            <a:ext cx="3833546" cy="5479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600" dirty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推薦締切日：</a:t>
            </a:r>
            <a:r>
              <a:rPr lang="ja-JP" altLang="en-US" sz="1200" dirty="0" smtClean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令和</a:t>
            </a:r>
            <a:r>
              <a:rPr lang="ja-JP" altLang="en-US" sz="1800" dirty="0" smtClean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８</a:t>
            </a:r>
            <a:r>
              <a:rPr lang="ja-JP" altLang="en-US" sz="1400" dirty="0" smtClean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年</a:t>
            </a:r>
            <a:r>
              <a:rPr lang="ja-JP" altLang="en-US" sz="1800" dirty="0" smtClean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１０</a:t>
            </a:r>
            <a:r>
              <a:rPr lang="ja-JP" altLang="en-US" sz="1400" dirty="0" smtClean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月</a:t>
            </a:r>
            <a:r>
              <a:rPr lang="ja-JP" altLang="en-US" sz="1800" dirty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７</a:t>
            </a:r>
            <a:r>
              <a:rPr lang="ja-JP" altLang="en-US" sz="1400" dirty="0" smtClean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日</a:t>
            </a:r>
            <a:r>
              <a:rPr lang="en-US" altLang="ja-JP" sz="1600" dirty="0" smtClean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(</a:t>
            </a:r>
            <a:r>
              <a:rPr lang="ja-JP" altLang="en-US" sz="1600" dirty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水</a:t>
            </a:r>
            <a:r>
              <a:rPr lang="en-US" altLang="ja-JP" sz="1600" dirty="0" smtClean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)</a:t>
            </a:r>
            <a:endParaRPr lang="ja-JP" altLang="en-US" sz="1800" dirty="0">
              <a:solidFill>
                <a:schemeClr val="tx1"/>
              </a:solidFill>
              <a:latin typeface="HGS明朝E" panose="02020900000000000000" pitchFamily="18" charset="-128"/>
              <a:ea typeface="HGS明朝E" panose="02020900000000000000" pitchFamily="18" charset="-128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888445" y="2674612"/>
            <a:ext cx="65899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 smtClean="0">
                <a:latin typeface="HGP教科書体" pitchFamily="18" charset="-128"/>
                <a:ea typeface="HGP教科書体" pitchFamily="18" charset="-128"/>
                <a:cs typeface="メイリオ" pitchFamily="50" charset="-128"/>
              </a:rPr>
              <a:t>技能の研鑽に努め</a:t>
            </a:r>
            <a:r>
              <a:rPr lang="ja-JP" altLang="en-US" sz="2000" b="1" dirty="0">
                <a:latin typeface="HGP教科書体" pitchFamily="18" charset="-128"/>
                <a:ea typeface="HGP教科書体" pitchFamily="18" charset="-128"/>
                <a:cs typeface="メイリオ" pitchFamily="50" charset="-128"/>
              </a:rPr>
              <a:t> </a:t>
            </a:r>
            <a:r>
              <a:rPr lang="ja-JP" altLang="en-US" sz="2000" b="1" dirty="0" smtClean="0">
                <a:latin typeface="HGP教科書体" pitchFamily="18" charset="-128"/>
                <a:ea typeface="HGP教科書体" pitchFamily="18" charset="-128"/>
                <a:cs typeface="メイリオ" pitchFamily="50" charset="-128"/>
              </a:rPr>
              <a:t>優れた技能をもって他の模範となる方</a:t>
            </a:r>
            <a:endParaRPr lang="en-US" altLang="ja-JP" sz="2000" b="1" dirty="0" smtClean="0">
              <a:latin typeface="HGP教科書体" pitchFamily="18" charset="-128"/>
              <a:ea typeface="HGP教科書体" pitchFamily="18" charset="-128"/>
              <a:cs typeface="メイリオ" pitchFamily="50" charset="-128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692696" y="8168375"/>
            <a:ext cx="77558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　　　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～ 表彰式典のご案内 ～</a:t>
            </a:r>
            <a:endParaRPr lang="en-US" altLang="ja-JP" sz="1600" dirty="0" smtClean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r>
              <a:rPr lang="ja-JP" altLang="en-US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日　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程</a:t>
            </a:r>
            <a:r>
              <a:rPr lang="ja-JP" altLang="en-US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　令和 </a:t>
            </a:r>
            <a:r>
              <a:rPr lang="en-US" altLang="ja-JP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8</a:t>
            </a:r>
            <a:r>
              <a:rPr lang="en-US" altLang="ja-JP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 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年 </a:t>
            </a:r>
            <a:r>
              <a:rPr lang="en-US" altLang="ja-JP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11 </a:t>
            </a:r>
            <a:r>
              <a:rPr lang="ja-JP" altLang="en-US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月 </a:t>
            </a:r>
            <a:r>
              <a:rPr lang="en-US" altLang="ja-JP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25 </a:t>
            </a:r>
            <a:r>
              <a:rPr lang="ja-JP" altLang="en-US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日 </a:t>
            </a:r>
            <a:r>
              <a:rPr lang="en-US" altLang="ja-JP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(</a:t>
            </a:r>
            <a:r>
              <a:rPr lang="ja-JP" altLang="en-US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水</a:t>
            </a:r>
            <a:r>
              <a:rPr lang="en-US" altLang="ja-JP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)</a:t>
            </a:r>
          </a:p>
          <a:p>
            <a:r>
              <a:rPr lang="ja-JP" altLang="en-US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　　　</a:t>
            </a:r>
            <a:r>
              <a:rPr lang="ja-JP" altLang="en-US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式典　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午後</a:t>
            </a:r>
            <a:r>
              <a:rPr lang="en-US" altLang="ja-JP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4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時～</a:t>
            </a:r>
            <a:r>
              <a:rPr lang="en-US" altLang="ja-JP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5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時</a:t>
            </a:r>
            <a:r>
              <a:rPr lang="ja-JP" altLang="en-US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　</a:t>
            </a:r>
            <a:endParaRPr lang="en-US" altLang="ja-JP" sz="1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会　場　　</a:t>
            </a:r>
            <a:r>
              <a:rPr lang="ja-JP" altLang="en-US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むさし府中商工会議所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</a:t>
            </a:r>
            <a:r>
              <a:rPr lang="en-US" altLang="ja-JP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3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階 大ホール</a:t>
            </a:r>
            <a:endParaRPr lang="en-US" altLang="ja-JP" sz="1600" dirty="0" smtClean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r>
              <a:rPr lang="ja-JP" altLang="en-US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申請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金額　会員</a:t>
            </a:r>
            <a:r>
              <a:rPr lang="ja-JP" altLang="en-US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無料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非会員</a:t>
            </a:r>
            <a:r>
              <a:rPr lang="en-US" altLang="ja-JP" sz="160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5</a:t>
            </a:r>
            <a:r>
              <a:rPr lang="en-US" altLang="ja-JP" sz="160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,000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円</a:t>
            </a:r>
            <a:endParaRPr lang="en-US" altLang="ja-JP" sz="1600" dirty="0" smtClean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endParaRPr kumimoji="1" lang="ja-JP" altLang="en-US" sz="1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1411517" y="9826692"/>
            <a:ext cx="6931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 smtClean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お問合せ</a:t>
            </a:r>
            <a:r>
              <a:rPr lang="ja-JP" altLang="en-US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　 </a:t>
            </a:r>
            <a:r>
              <a:rPr lang="ja-JP" altLang="en-US" sz="1400" dirty="0" smtClean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〒</a:t>
            </a:r>
            <a:r>
              <a:rPr lang="en-US" altLang="ja-JP" sz="1400" dirty="0" smtClean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183-0006</a:t>
            </a:r>
            <a:r>
              <a:rPr lang="ja-JP" altLang="en-US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 </a:t>
            </a:r>
            <a:r>
              <a:rPr lang="ja-JP" altLang="en-US" sz="1600" dirty="0" smtClean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府中市</a:t>
            </a:r>
            <a:r>
              <a:rPr lang="ja-JP" altLang="en-US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緑町</a:t>
            </a:r>
            <a:r>
              <a:rPr lang="en-US" altLang="ja-JP" sz="1600" dirty="0" smtClean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3-5-2</a:t>
            </a:r>
            <a:r>
              <a:rPr lang="ja-JP" altLang="en-US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 </a:t>
            </a:r>
            <a:r>
              <a:rPr lang="ja-JP" altLang="en-US" sz="1600" dirty="0" smtClean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むさし府中商工会議所　 </a:t>
            </a:r>
            <a:endParaRPr lang="en-US" altLang="ja-JP" sz="1600" dirty="0" smtClean="0">
              <a:solidFill>
                <a:schemeClr val="bg1"/>
              </a:solidFill>
              <a:latin typeface="HGS明朝E" panose="02020900000000000000" pitchFamily="18" charset="-128"/>
              <a:ea typeface="HGS明朝E" panose="02020900000000000000" pitchFamily="18" charset="-128"/>
            </a:endParaRPr>
          </a:p>
          <a:p>
            <a:r>
              <a:rPr lang="ja-JP" altLang="en-US" sz="1600" dirty="0" smtClean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申 請 先　</a:t>
            </a:r>
            <a:r>
              <a:rPr lang="ja-JP" altLang="en-US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  </a:t>
            </a:r>
            <a:r>
              <a:rPr lang="en-US" altLang="ja-JP" sz="1600" dirty="0" smtClean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TEL</a:t>
            </a:r>
            <a:r>
              <a:rPr lang="ja-JP" altLang="en-US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　</a:t>
            </a:r>
            <a:r>
              <a:rPr lang="en-US" altLang="ja-JP" sz="1600" dirty="0" smtClean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042-362-6421</a:t>
            </a:r>
            <a:r>
              <a:rPr lang="ja-JP" altLang="en-US" sz="1600" dirty="0" smtClean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　 </a:t>
            </a:r>
            <a:r>
              <a:rPr lang="en-US" altLang="ja-JP" sz="1600" dirty="0" smtClean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FAX</a:t>
            </a:r>
            <a:r>
              <a:rPr lang="ja-JP" altLang="en-US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　</a:t>
            </a:r>
            <a:r>
              <a:rPr lang="en-US" altLang="ja-JP" sz="1600" dirty="0" smtClean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042-369-9889</a:t>
            </a:r>
            <a:r>
              <a:rPr lang="ja-JP" altLang="en-US" sz="1600" dirty="0" smtClean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　</a:t>
            </a:r>
            <a:endParaRPr lang="en-US" altLang="ja-JP" sz="1600" dirty="0" smtClean="0">
              <a:solidFill>
                <a:schemeClr val="bg1"/>
              </a:solidFill>
              <a:latin typeface="HGS明朝E" panose="02020900000000000000" pitchFamily="18" charset="-128"/>
              <a:ea typeface="HGS明朝E" panose="02020900000000000000" pitchFamily="18" charset="-128"/>
            </a:endParaRPr>
          </a:p>
          <a:p>
            <a:r>
              <a:rPr lang="ja-JP" altLang="en-US" sz="1600" dirty="0" smtClean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　　　　　 </a:t>
            </a:r>
            <a:r>
              <a:rPr lang="en-US" altLang="ja-JP" sz="1600" dirty="0" smtClean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E-mail</a:t>
            </a:r>
            <a:r>
              <a:rPr lang="ja-JP" altLang="en-US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　</a:t>
            </a:r>
            <a:r>
              <a:rPr lang="en-US" altLang="ja-JP" sz="1600" dirty="0" smtClean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info@tama5cci.or.jp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配色A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9F2936"/>
      </a:accent1>
      <a:accent2>
        <a:srgbClr val="F07F09"/>
      </a:accent2>
      <a:accent3>
        <a:srgbClr val="604878"/>
      </a:accent3>
      <a:accent4>
        <a:srgbClr val="4E8542"/>
      </a:accent4>
      <a:accent5>
        <a:srgbClr val="1B587C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2.potx" id="{A2FFFB87-B135-4F6F-93C3-31EBF096B488}" vid="{48EE3F0C-4BC7-4324-B8FB-B9F6BD660F7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17年金セミナー</Template>
  <TotalTime>0</TotalTime>
  <Words>333</Words>
  <Application>Microsoft Office PowerPoint</Application>
  <PresentationFormat>ユーザー設定</PresentationFormat>
  <Paragraphs>36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10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2" baseType="lpstr">
      <vt:lpstr>HGP教科書体</vt:lpstr>
      <vt:lpstr>HGS教科書体</vt:lpstr>
      <vt:lpstr>HGS明朝E</vt:lpstr>
      <vt:lpstr>ＭＳ Ｐゴシック</vt:lpstr>
      <vt:lpstr>ＭＳ ゴシック</vt:lpstr>
      <vt:lpstr>UD デジタル 教科書体 N-R</vt:lpstr>
      <vt:lpstr>メイリオ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2015-04-28T11:58:26Z</dcterms:created>
  <dcterms:modified xsi:type="dcterms:W3CDTF">2026-09-08T04:50:38Z</dcterms:modified>
</cp:coreProperties>
</file>