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sldIdLst>
    <p:sldId id="268" r:id="rId2"/>
  </p:sldIdLst>
  <p:sldSz cx="7775575" cy="10907713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6600CC"/>
    <a:srgbClr val="000099"/>
    <a:srgbClr val="CCECFF"/>
    <a:srgbClr val="000066"/>
    <a:srgbClr val="FF8B8B"/>
    <a:srgbClr val="FF5050"/>
    <a:srgbClr val="BF275D"/>
    <a:srgbClr val="A9251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872" autoAdjust="0"/>
  </p:normalViewPr>
  <p:slideViewPr>
    <p:cSldViewPr snapToGrid="0">
      <p:cViewPr varScale="1">
        <p:scale>
          <a:sx n="73" d="100"/>
          <a:sy n="73" d="100"/>
        </p:scale>
        <p:origin x="3048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556128" y="8141297"/>
            <a:ext cx="6634381" cy="135204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0" y="9699367"/>
            <a:ext cx="7775575" cy="1208346"/>
          </a:xfrm>
          <a:prstGeom prst="rect">
            <a:avLst/>
          </a:prstGeom>
          <a:solidFill>
            <a:srgbClr val="6600CC"/>
          </a:solidFill>
          <a:ln w="190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64491" y="368695"/>
            <a:ext cx="6892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2400" dirty="0"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kumimoji="1"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令和８年度府中市商工振興表彰</a:t>
            </a:r>
            <a:endParaRPr kumimoji="1" lang="en-US" altLang="ja-JP" sz="2400" dirty="0" smtClean="0">
              <a:solidFill>
                <a:srgbClr val="6600CC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4000" dirty="0" smtClean="0">
                <a:solidFill>
                  <a:srgbClr val="6600CC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 経営者表彰推薦募集 </a:t>
            </a:r>
            <a:r>
              <a:rPr lang="en-US" altLang="ja-JP" sz="4000" dirty="0" smtClean="0">
                <a:solidFill>
                  <a:srgbClr val="6600CC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[</a:t>
            </a:r>
            <a:r>
              <a:rPr lang="ja-JP" altLang="en-US" sz="4000" dirty="0" smtClean="0">
                <a:solidFill>
                  <a:srgbClr val="6600CC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永年</a:t>
            </a:r>
            <a:r>
              <a:rPr lang="en-US" altLang="ja-JP" sz="4000" dirty="0" smtClean="0">
                <a:solidFill>
                  <a:srgbClr val="6600CC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]</a:t>
            </a:r>
            <a:endParaRPr kumimoji="1" lang="en-US" altLang="ja-JP" sz="4000" dirty="0" smtClean="0">
              <a:solidFill>
                <a:srgbClr val="6600CC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542147" y="9813629"/>
            <a:ext cx="6931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お問合せ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〒</a:t>
            </a:r>
            <a:r>
              <a:rPr lang="en-US" altLang="ja-JP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183-0006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府中市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緑町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3-5-2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むさし府中商工会議所　 </a:t>
            </a:r>
            <a:endParaRPr lang="en-US" altLang="ja-JP" sz="1600" dirty="0" smtClean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申 請 先　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TEL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042-362-6421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FAX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042-369-9889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endParaRPr lang="en-US" altLang="ja-JP" sz="1600" dirty="0" smtClean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　　　　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E-mail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info@tama5cci.or.jp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3644572" y="1509755"/>
            <a:ext cx="3833546" cy="547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</a:t>
            </a:r>
            <a:r>
              <a:rPr lang="ja-JP" altLang="en-US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締切日：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８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１０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月</a:t>
            </a:r>
            <a:r>
              <a:rPr lang="ja-JP" altLang="en-US" sz="18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７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日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(</a:t>
            </a:r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水</a:t>
            </a:r>
            <a:r>
              <a:rPr lang="en-US" altLang="ja-JP" sz="160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)</a:t>
            </a:r>
            <a:endParaRPr kumimoji="1" lang="ja-JP" altLang="en-US" sz="1800" dirty="0">
              <a:solidFill>
                <a:schemeClr val="tx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cxnSp>
        <p:nvCxnSpPr>
          <p:cNvPr id="32" name="直線コネクタ 31"/>
          <p:cNvCxnSpPr/>
          <p:nvPr/>
        </p:nvCxnSpPr>
        <p:spPr>
          <a:xfrm flipV="1">
            <a:off x="487369" y="1607090"/>
            <a:ext cx="6696000" cy="8595"/>
          </a:xfrm>
          <a:prstGeom prst="line">
            <a:avLst/>
          </a:prstGeom>
          <a:ln w="57150" cmpd="dbl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623456" y="5459665"/>
            <a:ext cx="7089266" cy="2567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  <a:spcBef>
                <a:spcPts val="600"/>
              </a:spcBef>
            </a:pPr>
            <a:endParaRPr lang="en-US" altLang="ja-JP" sz="2400" b="1" dirty="0" smtClean="0">
              <a:solidFill>
                <a:srgbClr val="FF0000"/>
              </a:solidFill>
              <a:latin typeface="HGPｺﾞｼｯｸM" pitchFamily="50" charset="-128"/>
              <a:ea typeface="HGPｺﾞｼｯｸM" pitchFamily="50" charset="-128"/>
              <a:cs typeface="メイリオ" pitchFamily="50" charset="-128"/>
            </a:endParaRP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≪ 推薦方法 ≫</a:t>
            </a:r>
            <a:endParaRPr lang="en-US" altLang="ja-JP" sz="18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候補者が所属する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[</a:t>
            </a: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部会長</a:t>
            </a:r>
            <a:r>
              <a:rPr lang="en-US" altLang="ja-JP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][</a:t>
            </a: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分科会長</a:t>
            </a:r>
            <a:r>
              <a:rPr lang="en-US" altLang="ja-JP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[</a:t>
            </a: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組合・団体等の長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</a:t>
            </a: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が、</a:t>
            </a:r>
            <a:endParaRPr lang="en-US" altLang="ja-JP" sz="18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所属する事業所・会員・組合員より表彰資格に該当する方を</a:t>
            </a:r>
            <a:endParaRPr lang="en-US" altLang="ja-JP" sz="18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ご推薦ください。</a:t>
            </a:r>
            <a:endParaRPr lang="en-US" altLang="ja-JP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・申請書は本チラシ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裏面 また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は当会議所ホームページで取得可能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です</a:t>
            </a:r>
            <a:endParaRPr lang="en-US" altLang="ja-JP" sz="15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・ご提出方法は 会議所窓口へ直接お持ちいただくか、ご郵送、メール</a:t>
            </a:r>
            <a:endParaRPr lang="en-US" altLang="ja-JP" sz="15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　</a:t>
            </a:r>
            <a:r>
              <a:rPr lang="en-US" altLang="ja-JP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(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info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＠</a:t>
            </a:r>
            <a:r>
              <a:rPr lang="en-US" altLang="ja-JP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tama5cci.or.jp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)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にてお送りください</a:t>
            </a:r>
            <a:endParaRPr lang="en-US" altLang="ja-JP" sz="15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・受賞者については、本所表彰規定に基づき、審査会にて決定いたします。</a:t>
            </a:r>
          </a:p>
        </p:txBody>
      </p:sp>
      <p:pic>
        <p:nvPicPr>
          <p:cNvPr id="18" name="Picture 3" descr="H:\MｙDocuments\08 綿引\CCIR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90" y="9756429"/>
            <a:ext cx="1110421" cy="952393"/>
          </a:xfrm>
          <a:prstGeom prst="rect">
            <a:avLst/>
          </a:prstGeom>
          <a:noFill/>
        </p:spPr>
      </p:pic>
      <p:sp>
        <p:nvSpPr>
          <p:cNvPr id="3" name="正方形/長方形 2"/>
          <p:cNvSpPr/>
          <p:nvPr/>
        </p:nvSpPr>
        <p:spPr>
          <a:xfrm>
            <a:off x="581891" y="5946218"/>
            <a:ext cx="6608618" cy="2329014"/>
          </a:xfrm>
          <a:prstGeom prst="rect">
            <a:avLst/>
          </a:prstGeom>
          <a:noFill/>
          <a:ln w="15875" cap="rnd" cmpd="thinThick">
            <a:noFill/>
            <a:prstDash val="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337723"/>
              </p:ext>
            </p:extLst>
          </p:nvPr>
        </p:nvGraphicFramePr>
        <p:xfrm>
          <a:off x="556128" y="2007213"/>
          <a:ext cx="6608618" cy="3437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7129">
                  <a:extLst>
                    <a:ext uri="{9D8B030D-6E8A-4147-A177-3AD203B41FA5}">
                      <a16:colId xmlns:a16="http://schemas.microsoft.com/office/drawing/2014/main" val="389196850"/>
                    </a:ext>
                  </a:extLst>
                </a:gridCol>
                <a:gridCol w="2331489">
                  <a:extLst>
                    <a:ext uri="{9D8B030D-6E8A-4147-A177-3AD203B41FA5}">
                      <a16:colId xmlns:a16="http://schemas.microsoft.com/office/drawing/2014/main" val="3542557085"/>
                    </a:ext>
                  </a:extLst>
                </a:gridCol>
              </a:tblGrid>
              <a:tr h="1189757">
                <a:tc gridSpan="2">
                  <a:txBody>
                    <a:bodyPr/>
                    <a:lstStyle/>
                    <a:p>
                      <a:pPr algn="ctr"/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表 彰 資 格</a:t>
                      </a:r>
                      <a:r>
                        <a:rPr kumimoji="1" lang="ja-JP" altLang="en-US" dirty="0" smtClean="0">
                          <a:solidFill>
                            <a:schemeClr val="bg1"/>
                          </a:solidFill>
                        </a:rPr>
                        <a:t>　　　　 </a:t>
                      </a:r>
                      <a:endParaRPr kumimoji="1" lang="en-US" altLang="ja-JP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[</a:t>
                      </a:r>
                      <a:r>
                        <a:rPr kumimoji="1" lang="ja-JP" altLang="en-US" sz="1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 年数の基準日：２０２６年４月１日 ］</a:t>
                      </a:r>
                      <a:endParaRPr kumimoji="1" lang="ja-JP" altLang="en-US" sz="1800" b="0" dirty="0">
                        <a:solidFill>
                          <a:schemeClr val="bg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058694"/>
                  </a:ext>
                </a:extLst>
              </a:tr>
              <a:tr h="10463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経営者</a:t>
                      </a:r>
                      <a:r>
                        <a:rPr kumimoji="1" lang="zh-TW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業務従事年数</a:t>
                      </a:r>
                      <a:r>
                        <a:rPr kumimoji="1" lang="en-US" altLang="ja-JP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(</a:t>
                      </a:r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継続</a:t>
                      </a:r>
                      <a:r>
                        <a:rPr kumimoji="1" lang="en-US" altLang="ja-JP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)</a:t>
                      </a:r>
                      <a:endParaRPr kumimoji="1" lang="en-US" altLang="zh-TW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１５年以上</a:t>
                      </a:r>
                      <a:endParaRPr kumimoji="1" lang="en-US" altLang="ja-JP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303964"/>
                  </a:ext>
                </a:extLst>
              </a:tr>
              <a:tr h="1201450">
                <a:tc gridSpan="2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下記に該当する方は申請できません</a:t>
                      </a:r>
                      <a:endParaRPr kumimoji="1" lang="en-US" altLang="ja-JP" sz="16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</a:t>
                      </a:r>
                      <a:r>
                        <a:rPr kumimoji="1" lang="ja-JP" altLang="en-US" sz="1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禁錮以上の刑に処せられた方</a:t>
                      </a:r>
                      <a:r>
                        <a:rPr kumimoji="1" lang="en-US" altLang="ja-JP" sz="16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 </a:t>
                      </a: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</a:t>
                      </a:r>
                      <a:r>
                        <a:rPr kumimoji="1" lang="ja-JP" altLang="en-US" sz="1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過去に同表彰区分で受賞された事がある方</a:t>
                      </a:r>
                      <a:endParaRPr kumimoji="1" lang="en-US" altLang="ja-JP" sz="16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>
                        <a:alpha val="2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99150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623456" y="8193549"/>
            <a:ext cx="6689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～ 表彰式典のご案内 ～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　程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kumimoji="1"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令和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kumimoji="1"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 </a:t>
            </a:r>
            <a:r>
              <a:rPr kumimoji="1"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 </a:t>
            </a:r>
            <a:r>
              <a:rPr kumimoji="1"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 </a:t>
            </a:r>
            <a:r>
              <a:rPr kumimoji="1"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25 </a:t>
            </a:r>
            <a:r>
              <a:rPr kumimoji="1"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 </a:t>
            </a:r>
            <a:r>
              <a:rPr kumimoji="1"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(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水</a:t>
            </a:r>
            <a:r>
              <a:rPr kumimoji="1"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)</a:t>
            </a:r>
            <a:r>
              <a:rPr kumimoji="1"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kumimoji="1"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　　式典　午後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時～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　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　場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むさし府中商工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会議所　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　大ホール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申請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金額　会員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無料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非会員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配色A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F07F09"/>
      </a:accent2>
      <a:accent3>
        <a:srgbClr val="604878"/>
      </a:accent3>
      <a:accent4>
        <a:srgbClr val="4E8542"/>
      </a:accent4>
      <a:accent5>
        <a:srgbClr val="1B587C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17年金セミナー</Template>
  <TotalTime>0</TotalTime>
  <Words>286</Words>
  <Application>Microsoft Office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HGPｺﾞｼｯｸM</vt:lpstr>
      <vt:lpstr>HGS明朝E</vt:lpstr>
      <vt:lpstr>ＭＳ Ｐゴシック</vt:lpstr>
      <vt:lpstr>UD デジタル 教科書体 N-R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2015-04-28T11:58:26Z</dcterms:created>
  <dcterms:modified xsi:type="dcterms:W3CDTF">2026-09-08T04:51:50Z</dcterms:modified>
</cp:coreProperties>
</file>