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3" r:id="rId1"/>
  </p:sldMasterIdLst>
  <p:notesMasterIdLst>
    <p:notesMasterId r:id="rId3"/>
  </p:notesMasterIdLst>
  <p:sldIdLst>
    <p:sldId id="268" r:id="rId2"/>
  </p:sldIdLst>
  <p:sldSz cx="7775575" cy="10907713"/>
  <p:notesSz cx="7034213" cy="10164763"/>
  <p:defaultTextStyle>
    <a:defPPr>
      <a:defRPr lang="ja-JP"/>
    </a:defPPr>
    <a:lvl1pPr marL="0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1pPr>
    <a:lvl2pPr marL="509504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2pPr>
    <a:lvl3pPr marL="1019007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3pPr>
    <a:lvl4pPr marL="1528511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4pPr>
    <a:lvl5pPr marL="2038015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5pPr>
    <a:lvl6pPr marL="2547518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6pPr>
    <a:lvl7pPr marL="3057022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7pPr>
    <a:lvl8pPr marL="3566526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8pPr>
    <a:lvl9pPr marL="4076029" algn="l" defTabSz="1019007" rtl="0" eaLnBrk="1" latinLnBrk="0" hangingPunct="1">
      <a:defRPr kumimoji="1"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5">
          <p15:clr>
            <a:srgbClr val="A4A3A4"/>
          </p15:clr>
        </p15:guide>
        <p15:guide id="2" pos="244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EAF4FA"/>
    <a:srgbClr val="FF5050"/>
    <a:srgbClr val="3366CC"/>
    <a:srgbClr val="CCECFF"/>
    <a:srgbClr val="1BA3C3"/>
    <a:srgbClr val="FFFFFF"/>
    <a:srgbClr val="159BFF"/>
    <a:srgbClr val="A9251B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23" autoAdjust="0"/>
    <p:restoredTop sz="86436" autoAdjust="0"/>
  </p:normalViewPr>
  <p:slideViewPr>
    <p:cSldViewPr snapToGrid="0">
      <p:cViewPr varScale="1">
        <p:scale>
          <a:sx n="73" d="100"/>
          <a:sy n="73" d="100"/>
        </p:scale>
        <p:origin x="3000" y="72"/>
      </p:cViewPr>
      <p:guideLst>
        <p:guide orient="horz" pos="343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4" d="100"/>
          <a:sy n="74" d="100"/>
        </p:scale>
        <p:origin x="22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7684" cy="508793"/>
          </a:xfrm>
          <a:prstGeom prst="rect">
            <a:avLst/>
          </a:prstGeom>
        </p:spPr>
        <p:txBody>
          <a:bodyPr vert="horz" lIns="91248" tIns="45624" rIns="91248" bIns="45624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84947" y="0"/>
            <a:ext cx="3047683" cy="508793"/>
          </a:xfrm>
          <a:prstGeom prst="rect">
            <a:avLst/>
          </a:prstGeom>
        </p:spPr>
        <p:txBody>
          <a:bodyPr vert="horz" lIns="91248" tIns="45624" rIns="91248" bIns="45624" rtlCol="0"/>
          <a:lstStyle>
            <a:lvl1pPr algn="r">
              <a:defRPr sz="1200"/>
            </a:lvl1pPr>
          </a:lstStyle>
          <a:p>
            <a:fld id="{52D05699-3DC6-4E02-AA9D-7FF47361E4C3}" type="datetimeFigureOut">
              <a:rPr kumimoji="1" lang="ja-JP" altLang="en-US" smtClean="0"/>
              <a:t>2026/9/9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95525" y="1271588"/>
            <a:ext cx="2443163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48" tIns="45624" rIns="91248" bIns="456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02947" y="4891386"/>
            <a:ext cx="5628320" cy="4002188"/>
          </a:xfrm>
          <a:prstGeom prst="rect">
            <a:avLst/>
          </a:prstGeom>
        </p:spPr>
        <p:txBody>
          <a:bodyPr vert="horz" lIns="91248" tIns="45624" rIns="91248" bIns="4562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655970"/>
            <a:ext cx="3047684" cy="508793"/>
          </a:xfrm>
          <a:prstGeom prst="rect">
            <a:avLst/>
          </a:prstGeom>
        </p:spPr>
        <p:txBody>
          <a:bodyPr vert="horz" lIns="91248" tIns="45624" rIns="91248" bIns="45624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84947" y="9655970"/>
            <a:ext cx="3047683" cy="508793"/>
          </a:xfrm>
          <a:prstGeom prst="rect">
            <a:avLst/>
          </a:prstGeom>
        </p:spPr>
        <p:txBody>
          <a:bodyPr vert="horz" lIns="91248" tIns="45624" rIns="91248" bIns="45624" rtlCol="0" anchor="b"/>
          <a:lstStyle>
            <a:lvl1pPr algn="r">
              <a:defRPr sz="1200"/>
            </a:lvl1pPr>
          </a:lstStyle>
          <a:p>
            <a:fld id="{BDF66E99-C4CE-4506-9B34-52A016C364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2804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F66E99-C4CE-4506-9B34-52A016C3649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2169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3168" y="1785129"/>
            <a:ext cx="6609239" cy="3797500"/>
          </a:xfrm>
        </p:spPr>
        <p:txBody>
          <a:bodyPr anchor="b"/>
          <a:lstStyle>
            <a:lvl1pPr algn="ctr"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947" y="5729075"/>
            <a:ext cx="5831681" cy="2633505"/>
          </a:xfrm>
        </p:spPr>
        <p:txBody>
          <a:bodyPr/>
          <a:lstStyle>
            <a:lvl1pPr marL="0" indent="0" algn="ctr">
              <a:buNone/>
              <a:defRPr sz="3817"/>
            </a:lvl1pPr>
            <a:lvl2pPr marL="727174" indent="0" algn="ctr">
              <a:buNone/>
              <a:defRPr sz="3182"/>
            </a:lvl2pPr>
            <a:lvl3pPr marL="1454349" indent="0" algn="ctr">
              <a:buNone/>
              <a:defRPr sz="2863"/>
            </a:lvl3pPr>
            <a:lvl4pPr marL="2181522" indent="0" algn="ctr">
              <a:buNone/>
              <a:defRPr sz="2545"/>
            </a:lvl4pPr>
            <a:lvl5pPr marL="2908696" indent="0" algn="ctr">
              <a:buNone/>
              <a:defRPr sz="2545"/>
            </a:lvl5pPr>
            <a:lvl6pPr marL="3635871" indent="0" algn="ctr">
              <a:buNone/>
              <a:defRPr sz="2545"/>
            </a:lvl6pPr>
            <a:lvl7pPr marL="4363045" indent="0" algn="ctr">
              <a:buNone/>
              <a:defRPr sz="2545"/>
            </a:lvl7pPr>
            <a:lvl8pPr marL="5090220" indent="0" algn="ctr">
              <a:buNone/>
              <a:defRPr sz="2545"/>
            </a:lvl8pPr>
            <a:lvl9pPr marL="5817393" indent="0" algn="ctr">
              <a:buNone/>
              <a:defRPr sz="2545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01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722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4396" y="580736"/>
            <a:ext cx="1676609" cy="9243782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571" y="580736"/>
            <a:ext cx="4932630" cy="9243782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63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5339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727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522" y="2719357"/>
            <a:ext cx="6706433" cy="4537305"/>
          </a:xfrm>
        </p:spPr>
        <p:txBody>
          <a:bodyPr anchor="b"/>
          <a:lstStyle>
            <a:lvl1pPr>
              <a:defRPr sz="954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522" y="7299586"/>
            <a:ext cx="6706433" cy="2386061"/>
          </a:xfrm>
        </p:spPr>
        <p:txBody>
          <a:bodyPr/>
          <a:lstStyle>
            <a:lvl1pPr marL="0" indent="0">
              <a:buNone/>
              <a:defRPr sz="3817">
                <a:solidFill>
                  <a:schemeClr val="tx1"/>
                </a:solidFill>
              </a:defRPr>
            </a:lvl1pPr>
            <a:lvl2pPr marL="727174" indent="0">
              <a:buNone/>
              <a:defRPr sz="3182">
                <a:solidFill>
                  <a:schemeClr val="tx1">
                    <a:tint val="75000"/>
                  </a:schemeClr>
                </a:solidFill>
              </a:defRPr>
            </a:lvl2pPr>
            <a:lvl3pPr marL="1454349" indent="0">
              <a:buNone/>
              <a:defRPr sz="2863">
                <a:solidFill>
                  <a:schemeClr val="tx1">
                    <a:tint val="75000"/>
                  </a:schemeClr>
                </a:solidFill>
              </a:defRPr>
            </a:lvl3pPr>
            <a:lvl4pPr marL="2181522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4pPr>
            <a:lvl5pPr marL="2908696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5pPr>
            <a:lvl6pPr marL="3635871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6pPr>
            <a:lvl7pPr marL="4363045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7pPr>
            <a:lvl8pPr marL="5090220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8pPr>
            <a:lvl9pPr marL="5817393" indent="0">
              <a:buNone/>
              <a:defRPr sz="25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654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571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6385" y="2903674"/>
            <a:ext cx="3304619" cy="692084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143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580737"/>
            <a:ext cx="6706433" cy="210832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585" y="2673906"/>
            <a:ext cx="32894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585" y="3984346"/>
            <a:ext cx="3289432" cy="5860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6386" y="2673906"/>
            <a:ext cx="3305632" cy="1310439"/>
          </a:xfrm>
        </p:spPr>
        <p:txBody>
          <a:bodyPr anchor="b"/>
          <a:lstStyle>
            <a:lvl1pPr marL="0" indent="0">
              <a:buNone/>
              <a:defRPr sz="3817" b="1"/>
            </a:lvl1pPr>
            <a:lvl2pPr marL="727174" indent="0">
              <a:buNone/>
              <a:defRPr sz="3182" b="1"/>
            </a:lvl2pPr>
            <a:lvl3pPr marL="1454349" indent="0">
              <a:buNone/>
              <a:defRPr sz="2863" b="1"/>
            </a:lvl3pPr>
            <a:lvl4pPr marL="2181522" indent="0">
              <a:buNone/>
              <a:defRPr sz="2545" b="1"/>
            </a:lvl4pPr>
            <a:lvl5pPr marL="2908696" indent="0">
              <a:buNone/>
              <a:defRPr sz="2545" b="1"/>
            </a:lvl5pPr>
            <a:lvl6pPr marL="3635871" indent="0">
              <a:buNone/>
              <a:defRPr sz="2545" b="1"/>
            </a:lvl6pPr>
            <a:lvl7pPr marL="4363045" indent="0">
              <a:buNone/>
              <a:defRPr sz="2545" b="1"/>
            </a:lvl7pPr>
            <a:lvl8pPr marL="5090220" indent="0">
              <a:buNone/>
              <a:defRPr sz="2545" b="1"/>
            </a:lvl8pPr>
            <a:lvl9pPr marL="5817393" indent="0">
              <a:buNone/>
              <a:defRPr sz="2545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6386" y="3984346"/>
            <a:ext cx="3305632" cy="586037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56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15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667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632" y="1570510"/>
            <a:ext cx="3936385" cy="7751546"/>
          </a:xfrm>
        </p:spPr>
        <p:txBody>
          <a:bodyPr/>
          <a:lstStyle>
            <a:lvl1pPr>
              <a:defRPr sz="5089"/>
            </a:lvl1pPr>
            <a:lvl2pPr>
              <a:defRPr sz="4454"/>
            </a:lvl2pPr>
            <a:lvl3pPr>
              <a:defRPr sz="3817"/>
            </a:lvl3pPr>
            <a:lvl4pPr>
              <a:defRPr sz="3182"/>
            </a:lvl4pPr>
            <a:lvl5pPr>
              <a:defRPr sz="3182"/>
            </a:lvl5pPr>
            <a:lvl6pPr>
              <a:defRPr sz="3182"/>
            </a:lvl6pPr>
            <a:lvl7pPr>
              <a:defRPr sz="3182"/>
            </a:lvl7pPr>
            <a:lvl8pPr>
              <a:defRPr sz="3182"/>
            </a:lvl8pPr>
            <a:lvl9pPr>
              <a:defRPr sz="3182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392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584" y="727182"/>
            <a:ext cx="2507825" cy="2545133"/>
          </a:xfrm>
        </p:spPr>
        <p:txBody>
          <a:bodyPr anchor="b"/>
          <a:lstStyle>
            <a:lvl1pPr>
              <a:defRPr sz="5089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5632" y="1570510"/>
            <a:ext cx="3936385" cy="7751546"/>
          </a:xfrm>
        </p:spPr>
        <p:txBody>
          <a:bodyPr anchor="t"/>
          <a:lstStyle>
            <a:lvl1pPr marL="0" indent="0">
              <a:buNone/>
              <a:defRPr sz="5089"/>
            </a:lvl1pPr>
            <a:lvl2pPr marL="727174" indent="0">
              <a:buNone/>
              <a:defRPr sz="4454"/>
            </a:lvl2pPr>
            <a:lvl3pPr marL="1454349" indent="0">
              <a:buNone/>
              <a:defRPr sz="3817"/>
            </a:lvl3pPr>
            <a:lvl4pPr marL="2181522" indent="0">
              <a:buNone/>
              <a:defRPr sz="3182"/>
            </a:lvl4pPr>
            <a:lvl5pPr marL="2908696" indent="0">
              <a:buNone/>
              <a:defRPr sz="3182"/>
            </a:lvl5pPr>
            <a:lvl6pPr marL="3635871" indent="0">
              <a:buNone/>
              <a:defRPr sz="3182"/>
            </a:lvl6pPr>
            <a:lvl7pPr marL="4363045" indent="0">
              <a:buNone/>
              <a:defRPr sz="3182"/>
            </a:lvl7pPr>
            <a:lvl8pPr marL="5090220" indent="0">
              <a:buNone/>
              <a:defRPr sz="3182"/>
            </a:lvl8pPr>
            <a:lvl9pPr marL="5817393" indent="0">
              <a:buNone/>
              <a:defRPr sz="3182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584" y="3272314"/>
            <a:ext cx="2507825" cy="6062366"/>
          </a:xfrm>
        </p:spPr>
        <p:txBody>
          <a:bodyPr/>
          <a:lstStyle>
            <a:lvl1pPr marL="0" indent="0">
              <a:buNone/>
              <a:defRPr sz="2545"/>
            </a:lvl1pPr>
            <a:lvl2pPr marL="727174" indent="0">
              <a:buNone/>
              <a:defRPr sz="2226"/>
            </a:lvl2pPr>
            <a:lvl3pPr marL="1454349" indent="0">
              <a:buNone/>
              <a:defRPr sz="1909"/>
            </a:lvl3pPr>
            <a:lvl4pPr marL="2181522" indent="0">
              <a:buNone/>
              <a:defRPr sz="1591"/>
            </a:lvl4pPr>
            <a:lvl5pPr marL="2908696" indent="0">
              <a:buNone/>
              <a:defRPr sz="1591"/>
            </a:lvl5pPr>
            <a:lvl6pPr marL="3635871" indent="0">
              <a:buNone/>
              <a:defRPr sz="1591"/>
            </a:lvl6pPr>
            <a:lvl7pPr marL="4363045" indent="0">
              <a:buNone/>
              <a:defRPr sz="1591"/>
            </a:lvl7pPr>
            <a:lvl8pPr marL="5090220" indent="0">
              <a:buNone/>
              <a:defRPr sz="1591"/>
            </a:lvl8pPr>
            <a:lvl9pPr marL="5817393" indent="0">
              <a:buNone/>
              <a:defRPr sz="159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773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571" y="580737"/>
            <a:ext cx="6706433" cy="21083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571" y="2903674"/>
            <a:ext cx="6706433" cy="69208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57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5660" y="10109837"/>
            <a:ext cx="2624256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91501" y="10109837"/>
            <a:ext cx="1749504" cy="5807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754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txStyles>
    <p:titleStyle>
      <a:lvl1pPr algn="l" defTabSz="1454349" rtl="0" eaLnBrk="1" latinLnBrk="0" hangingPunct="1">
        <a:lnSpc>
          <a:spcPct val="90000"/>
        </a:lnSpc>
        <a:spcBef>
          <a:spcPct val="0"/>
        </a:spcBef>
        <a:buNone/>
        <a:defRPr kumimoji="1" sz="69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3588" indent="-363588" algn="l" defTabSz="1454349" rtl="0" eaLnBrk="1" latinLnBrk="0" hangingPunct="1">
        <a:lnSpc>
          <a:spcPct val="90000"/>
        </a:lnSpc>
        <a:spcBef>
          <a:spcPts val="1591"/>
        </a:spcBef>
        <a:buFont typeface="Arial" panose="020B0604020202020204" pitchFamily="34" charset="0"/>
        <a:buChar char="•"/>
        <a:defRPr kumimoji="1" sz="4454" kern="1200">
          <a:solidFill>
            <a:schemeClr val="tx1"/>
          </a:solidFill>
          <a:latin typeface="+mn-lt"/>
          <a:ea typeface="+mn-ea"/>
          <a:cs typeface="+mn-cs"/>
        </a:defRPr>
      </a:lvl1pPr>
      <a:lvl2pPr marL="109076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817" kern="1200">
          <a:solidFill>
            <a:schemeClr val="tx1"/>
          </a:solidFill>
          <a:latin typeface="+mn-lt"/>
          <a:ea typeface="+mn-ea"/>
          <a:cs typeface="+mn-cs"/>
        </a:defRPr>
      </a:lvl2pPr>
      <a:lvl3pPr marL="1817935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3182" kern="1200">
          <a:solidFill>
            <a:schemeClr val="tx1"/>
          </a:solidFill>
          <a:latin typeface="+mn-lt"/>
          <a:ea typeface="+mn-ea"/>
          <a:cs typeface="+mn-cs"/>
        </a:defRPr>
      </a:lvl3pPr>
      <a:lvl4pPr marL="2545110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3272284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999457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726632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453806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6180981" indent="-363588" algn="l" defTabSz="1454349" rtl="0" eaLnBrk="1" latinLnBrk="0" hangingPunct="1">
        <a:lnSpc>
          <a:spcPct val="90000"/>
        </a:lnSpc>
        <a:spcBef>
          <a:spcPts val="795"/>
        </a:spcBef>
        <a:buFont typeface="Arial" panose="020B0604020202020204" pitchFamily="34" charset="0"/>
        <a:buChar char="•"/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1pPr>
      <a:lvl2pPr marL="727174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2pPr>
      <a:lvl3pPr marL="1454349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3pPr>
      <a:lvl4pPr marL="2181522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4pPr>
      <a:lvl5pPr marL="2908696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5pPr>
      <a:lvl6pPr marL="3635871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6pPr>
      <a:lvl7pPr marL="4363045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7pPr>
      <a:lvl8pPr marL="5090220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8pPr>
      <a:lvl9pPr marL="5817393" algn="l" defTabSz="1454349" rtl="0" eaLnBrk="1" latinLnBrk="0" hangingPunct="1">
        <a:defRPr kumimoji="1" sz="28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/>
          <p:cNvSpPr/>
          <p:nvPr/>
        </p:nvSpPr>
        <p:spPr>
          <a:xfrm>
            <a:off x="0" y="9740914"/>
            <a:ext cx="7775575" cy="1166798"/>
          </a:xfrm>
          <a:prstGeom prst="rect">
            <a:avLst/>
          </a:prstGeom>
          <a:solidFill>
            <a:srgbClr val="3366CC"/>
          </a:solidFill>
          <a:ln w="19050" cmpd="dbl">
            <a:solidFill>
              <a:srgbClr val="3366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08465" y="170189"/>
            <a:ext cx="71406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latin typeface="HGS明朝E" panose="02020900000000000000" pitchFamily="18" charset="-128"/>
                <a:ea typeface="HGS明朝E" panose="02020900000000000000" pitchFamily="18" charset="-128"/>
              </a:rPr>
              <a:t>令和８年度</a:t>
            </a:r>
            <a:r>
              <a:rPr lang="ja-JP" altLang="en-US" sz="2400" dirty="0">
                <a:latin typeface="HGS明朝E" panose="02020900000000000000" pitchFamily="18" charset="-128"/>
                <a:ea typeface="HGS明朝E" panose="02020900000000000000" pitchFamily="18" charset="-128"/>
              </a:rPr>
              <a:t>府中市商工振興表彰</a:t>
            </a:r>
            <a:endParaRPr kumimoji="1" lang="en-US" altLang="ja-JP" sz="2400" b="1" dirty="0">
              <a:latin typeface="HGS教科書体" pitchFamily="18" charset="-128"/>
              <a:ea typeface="HGS教科書体" pitchFamily="18" charset="-128"/>
            </a:endParaRPr>
          </a:p>
          <a:p>
            <a:r>
              <a:rPr lang="ja-JP" altLang="en-US" sz="4400" dirty="0">
                <a:latin typeface="HGS明朝E" panose="02020900000000000000" pitchFamily="18" charset="-128"/>
                <a:ea typeface="HGS明朝E" panose="02020900000000000000" pitchFamily="18" charset="-128"/>
              </a:rPr>
              <a:t>従業員表彰推薦募集</a:t>
            </a:r>
            <a:endParaRPr lang="en-US" altLang="ja-JP" sz="4400" dirty="0"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endParaRPr lang="ja-JP" altLang="en-US" sz="4000" b="1" spc="600" dirty="0">
              <a:latin typeface="HGP教科書体" pitchFamily="18" charset="-128"/>
              <a:ea typeface="HGP教科書体" pitchFamily="18" charset="-128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2238233" y="1392070"/>
            <a:ext cx="4653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>
                <a:solidFill>
                  <a:schemeClr val="bg1"/>
                </a:solidFill>
                <a:latin typeface="HGP教科書体" pitchFamily="18" charset="-128"/>
                <a:ea typeface="HGP教科書体" pitchFamily="18" charset="-128"/>
              </a:rPr>
              <a:t>※</a:t>
            </a:r>
            <a:r>
              <a:rPr kumimoji="1" lang="ja-JP" altLang="en-US" sz="2000" dirty="0">
                <a:solidFill>
                  <a:schemeClr val="bg1"/>
                </a:solidFill>
                <a:latin typeface="HGP教科書体" pitchFamily="18" charset="-128"/>
                <a:ea typeface="HGP教科書体" pitchFamily="18" charset="-128"/>
              </a:rPr>
              <a:t>下記で資格をご確認ください</a:t>
            </a:r>
          </a:p>
        </p:txBody>
      </p:sp>
      <p:cxnSp>
        <p:nvCxnSpPr>
          <p:cNvPr id="32" name="直線コネクタ 31"/>
          <p:cNvCxnSpPr/>
          <p:nvPr/>
        </p:nvCxnSpPr>
        <p:spPr>
          <a:xfrm>
            <a:off x="464631" y="1362172"/>
            <a:ext cx="6840000" cy="13648"/>
          </a:xfrm>
          <a:prstGeom prst="line">
            <a:avLst/>
          </a:prstGeom>
          <a:ln w="57150" cmpd="dbl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3" name="表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872576"/>
              </p:ext>
            </p:extLst>
          </p:nvPr>
        </p:nvGraphicFramePr>
        <p:xfrm>
          <a:off x="425599" y="2195761"/>
          <a:ext cx="6911444" cy="486758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18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1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1966">
                  <a:extLst>
                    <a:ext uri="{9D8B030D-6E8A-4147-A177-3AD203B41FA5}">
                      <a16:colId xmlns:a16="http://schemas.microsoft.com/office/drawing/2014/main" val="2127796154"/>
                    </a:ext>
                  </a:extLst>
                </a:gridCol>
              </a:tblGrid>
              <a:tr h="69113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>
                          <a:solidFill>
                            <a:srgbClr val="000099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  </a:t>
                      </a:r>
                      <a:r>
                        <a:rPr kumimoji="1" lang="ja-JP" altLang="en-US" sz="2400" b="0" dirty="0">
                          <a:solidFill>
                            <a:srgbClr val="000099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優 秀</a:t>
                      </a:r>
                    </a:p>
                  </a:txBody>
                  <a:tcPr marT="50292" marB="50292" vert="eaVert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A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lnSpc>
                          <a:spcPct val="200000"/>
                        </a:lnSpc>
                      </a:pPr>
                      <a:r>
                        <a:rPr kumimoji="1" lang="ja-JP" altLang="en-US" sz="17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・</a:t>
                      </a:r>
                      <a:r>
                        <a:rPr kumimoji="1" lang="ja-JP" altLang="en-US" sz="1700" b="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事業主が成績、品行共に優秀と認める方　・年齢制限なし</a:t>
                      </a:r>
                      <a:endParaRPr kumimoji="1" lang="en-US" altLang="ja-JP" sz="1700" b="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marT="50292" marB="502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6023">
                <a:tc vMerge="1">
                  <a:txBody>
                    <a:bodyPr/>
                    <a:lstStyle/>
                    <a:p>
                      <a:pPr algn="ctr"/>
                      <a:endParaRPr kumimoji="1" lang="ja-JP" altLang="en-US" sz="1800" b="0" dirty="0">
                        <a:solidFill>
                          <a:schemeClr val="tx1"/>
                        </a:solidFill>
                        <a:latin typeface="HGPｺﾞｼｯｸM" pitchFamily="50" charset="-128"/>
                        <a:ea typeface="HGPｺﾞｼｯｸM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勤務年数</a:t>
                      </a:r>
                      <a:endParaRPr kumimoji="1" lang="en-US" altLang="ja-JP" sz="2400" b="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A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１０年</a:t>
                      </a:r>
                      <a:r>
                        <a:rPr kumimoji="1" lang="ja-JP" altLang="en-US" sz="2400" b="1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以上</a:t>
                      </a:r>
                      <a:endParaRPr kumimoji="1" lang="en-US" altLang="ja-JP" sz="2400" b="1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  <a:p>
                      <a:pPr marL="0" marR="0" lvl="0" indent="0" algn="ctr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※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Ｈ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２８年</a:t>
                      </a:r>
                      <a:r>
                        <a:rPr kumimoji="1" lang="ja-JP" altLang="en-US" sz="1200" b="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４月１日以前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入社し、現事業所で継続勤務の方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4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23852">
                <a:tc rowSpan="2">
                  <a:txBody>
                    <a:bodyPr/>
                    <a:lstStyle/>
                    <a:p>
                      <a:pPr marL="0" marR="0" indent="0" algn="ctr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2400" b="0" kern="1200" dirty="0">
                          <a:solidFill>
                            <a:srgbClr val="000099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最優秀</a:t>
                      </a:r>
                    </a:p>
                  </a:txBody>
                  <a:tcPr marT="50292" marB="50292" vert="eaVert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900" b="0" dirty="0">
                          <a:solidFill>
                            <a:srgbClr val="FF0000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〇優秀従業員表彰を受賞し</a:t>
                      </a:r>
                      <a:r>
                        <a:rPr kumimoji="1" lang="ja-JP" altLang="en-US" sz="1900" b="0" dirty="0" smtClean="0">
                          <a:solidFill>
                            <a:srgbClr val="FF0000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、１０年</a:t>
                      </a:r>
                      <a:r>
                        <a:rPr kumimoji="1" lang="ja-JP" altLang="en-US" sz="1900" b="0" dirty="0">
                          <a:solidFill>
                            <a:srgbClr val="FF0000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経過している方</a:t>
                      </a:r>
                      <a:endParaRPr kumimoji="1" lang="en-US" altLang="ja-JP" sz="1900" b="0" kern="1200" dirty="0">
                        <a:solidFill>
                          <a:srgbClr val="FF0000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・後進の指導育成に努めると共に、事務及び生産合理化、技術考案及び</a:t>
                      </a:r>
                      <a:endParaRPr kumimoji="1" lang="en-US" altLang="ja-JP" sz="15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   工夫、売上・収益の増加等を通じて、事業所の発展に寄与した方</a:t>
                      </a:r>
                      <a:endParaRPr kumimoji="1" lang="en-US" altLang="ja-JP" sz="15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・事業主が最優秀従業員の被表彰候補者としてふさわしいと認める</a:t>
                      </a:r>
                      <a:r>
                        <a:rPr kumimoji="1" lang="ja-JP" altLang="en-US" sz="15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方</a:t>
                      </a:r>
                      <a:endParaRPr kumimoji="1" lang="en-US" altLang="ja-JP" sz="1500" b="0" kern="1200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・年齢制限なし</a:t>
                      </a:r>
                      <a:endParaRPr kumimoji="1" lang="ja-JP" altLang="en-US" sz="15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</a:txBody>
                  <a:tcPr marT="50292" marB="5029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891">
                <a:tc vMerge="1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0" kern="1200" dirty="0">
                        <a:solidFill>
                          <a:schemeClr val="tx1"/>
                        </a:solidFill>
                        <a:latin typeface="HGPｺﾞｼｯｸM" pitchFamily="50" charset="-128"/>
                        <a:ea typeface="HGPｺﾞｼｯｸM" pitchFamily="50" charset="-128"/>
                        <a:cs typeface="メイリオ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勤務年数</a:t>
                      </a:r>
                      <a:endParaRPr kumimoji="1" lang="en-US" altLang="ja-JP" sz="2400" b="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400" b="1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２０年以上</a:t>
                      </a:r>
                      <a:endParaRPr kumimoji="1" lang="en-US" altLang="ja-JP" sz="2400" b="1" dirty="0" smtClean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  <a:p>
                      <a:pPr algn="ctr"/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※</a:t>
                      </a: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同一事業所に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10 </a:t>
                      </a: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年（通算</a:t>
                      </a:r>
                    </a:p>
                    <a:p>
                      <a:pPr algn="ctr"/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勤続年数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20 </a:t>
                      </a:r>
                      <a:r>
                        <a:rPr kumimoji="1" lang="ja-JP" altLang="en-US" sz="14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</a:rPr>
                        <a:t>年）以上勤務した者</a:t>
                      </a:r>
                      <a:endParaRPr kumimoji="1" lang="en-US" altLang="ja-JP" sz="14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2662">
                <a:tc gridSpan="3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１団体</a:t>
                      </a:r>
                      <a:r>
                        <a:rPr kumimoji="1" lang="ja-JP" altLang="en-US" sz="12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より複数名をご推薦の際は、申請書の優先順位欄にご記入ください。</a:t>
                      </a:r>
                      <a:endParaRPr kumimoji="1" lang="en-US" altLang="ja-JP" sz="12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※</a:t>
                      </a:r>
                      <a:r>
                        <a:rPr kumimoji="1" lang="ja-JP" altLang="en-US" sz="12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下記に該当する方については申請できません。</a:t>
                      </a:r>
                      <a:endParaRPr kumimoji="1" lang="en-US" altLang="ja-JP" sz="12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○</a:t>
                      </a:r>
                      <a:r>
                        <a:rPr kumimoji="1" lang="ja-JP" altLang="en-US" sz="12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禁錮以上の刑に処せられた</a:t>
                      </a:r>
                      <a:r>
                        <a:rPr kumimoji="1" lang="ja-JP" altLang="en-US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者　　　○法人役員</a:t>
                      </a:r>
                      <a:r>
                        <a:rPr kumimoji="1" lang="en-US" altLang="ja-JP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(</a:t>
                      </a:r>
                      <a:r>
                        <a:rPr kumimoji="1" lang="ja-JP" altLang="en-US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使用人兼務役員除く</a:t>
                      </a:r>
                      <a:r>
                        <a:rPr kumimoji="1" lang="en-US" altLang="ja-JP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)</a:t>
                      </a:r>
                      <a:r>
                        <a:rPr kumimoji="1" lang="ja-JP" altLang="en-US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　 </a:t>
                      </a:r>
                      <a:endParaRPr kumimoji="1" lang="en-US" altLang="ja-JP" sz="12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kern="1200" dirty="0" smtClean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○</a:t>
                      </a:r>
                      <a:r>
                        <a:rPr kumimoji="1" lang="ja-JP" altLang="en-US" sz="12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個人又は法人事業所における代表者の配偶者</a:t>
                      </a:r>
                      <a:endParaRPr kumimoji="1" lang="en-US" altLang="ja-JP" sz="1200" b="0" kern="1200" dirty="0">
                        <a:solidFill>
                          <a:schemeClr val="tx1"/>
                        </a:solidFill>
                        <a:latin typeface="HGS明朝E" panose="02020900000000000000" pitchFamily="18" charset="-128"/>
                        <a:ea typeface="HGS明朝E" panose="02020900000000000000" pitchFamily="18" charset="-128"/>
                        <a:cs typeface="メイリオ" pitchFamily="50" charset="-128"/>
                      </a:endParaRPr>
                    </a:p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kern="1200" dirty="0">
                          <a:solidFill>
                            <a:schemeClr val="tx1"/>
                          </a:solidFill>
                          <a:latin typeface="HGS明朝E" panose="02020900000000000000" pitchFamily="18" charset="-128"/>
                          <a:ea typeface="HGS明朝E" panose="02020900000000000000" pitchFamily="18" charset="-128"/>
                          <a:cs typeface="メイリオ" pitchFamily="50" charset="-128"/>
                        </a:rPr>
                        <a:t>○現在勤務地が市外の方                  ○過去に同じ表彰区分で受賞された方</a:t>
                      </a:r>
                    </a:p>
                  </a:txBody>
                  <a:tcPr marT="50292" marB="50292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14543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200" b="0" kern="1200" dirty="0">
                        <a:solidFill>
                          <a:schemeClr val="tx1"/>
                        </a:solidFill>
                        <a:latin typeface="HGPｺﾞｼｯｸM" pitchFamily="50" charset="-128"/>
                        <a:ea typeface="HGPｺﾞｼｯｸM" pitchFamily="50" charset="-128"/>
                        <a:cs typeface="メイリオ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2137921"/>
                  </a:ext>
                </a:extLst>
              </a:tr>
            </a:tbl>
          </a:graphicData>
        </a:graphic>
      </p:graphicFrame>
      <p:sp>
        <p:nvSpPr>
          <p:cNvPr id="34" name="テキスト ボックス 33"/>
          <p:cNvSpPr txBox="1"/>
          <p:nvPr/>
        </p:nvSpPr>
        <p:spPr>
          <a:xfrm>
            <a:off x="408465" y="1711916"/>
            <a:ext cx="6941641" cy="692497"/>
          </a:xfrm>
          <a:prstGeom prst="rect">
            <a:avLst/>
          </a:prstGeom>
          <a:solidFill>
            <a:srgbClr val="3366CC"/>
          </a:solidFill>
          <a:ln w="28575">
            <a:solidFill>
              <a:srgbClr val="3366CC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3000"/>
              </a:lnSpc>
            </a:pPr>
            <a:r>
              <a:rPr kumimoji="1" lang="ja-JP" altLang="en-US" b="1" dirty="0">
                <a:solidFill>
                  <a:srgbClr val="3366CC"/>
                </a:solidFill>
                <a:latin typeface="HGPｺﾞｼｯｸM" pitchFamily="50" charset="-128"/>
                <a:ea typeface="HGPｺﾞｼｯｸM" pitchFamily="50" charset="-128"/>
              </a:rPr>
              <a:t>　</a:t>
            </a:r>
            <a:r>
              <a:rPr lang="ja-JP" altLang="en-US" sz="28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表 彰 資 格</a:t>
            </a:r>
            <a:r>
              <a:rPr lang="ja-JP" altLang="en-US" sz="4000" dirty="0">
                <a:solidFill>
                  <a:schemeClr val="bg1"/>
                </a:solidFill>
              </a:rPr>
              <a:t>　</a:t>
            </a:r>
            <a:r>
              <a:rPr lang="ja-JP" altLang="en-US" sz="5400" dirty="0">
                <a:solidFill>
                  <a:schemeClr val="bg1"/>
                </a:solidFill>
              </a:rPr>
              <a:t>　　　 </a:t>
            </a:r>
            <a:endParaRPr lang="en-US" altLang="ja-JP" sz="5400" dirty="0">
              <a:solidFill>
                <a:schemeClr val="bg1"/>
              </a:solidFill>
            </a:endParaRPr>
          </a:p>
          <a:p>
            <a:pPr algn="ctr"/>
            <a:r>
              <a:rPr lang="en-US" altLang="ja-JP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[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年数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の基準日</a:t>
            </a:r>
            <a:r>
              <a:rPr lang="ja-JP" altLang="en-US" sz="1400" dirty="0" smtClean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：２０２６年４月１日 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］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947375" y="375718"/>
            <a:ext cx="206155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kumimoji="1" lang="ja-JP" altLang="en-US" sz="2800" b="1" dirty="0">
                <a:solidFill>
                  <a:srgbClr val="000099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優　秀</a:t>
            </a:r>
            <a:endParaRPr kumimoji="1" lang="en-US" altLang="ja-JP" sz="800" b="1" dirty="0">
              <a:solidFill>
                <a:srgbClr val="000099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  <a:p>
            <a:pPr>
              <a:lnSpc>
                <a:spcPts val="3200"/>
              </a:lnSpc>
            </a:pPr>
            <a:r>
              <a:rPr lang="ja-JP" altLang="en-US" sz="2800" b="1" dirty="0">
                <a:solidFill>
                  <a:srgbClr val="000099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最優秀</a:t>
            </a:r>
            <a:endParaRPr kumimoji="1" lang="ja-JP" altLang="en-US" sz="2800" b="1" dirty="0">
              <a:solidFill>
                <a:srgbClr val="000099"/>
              </a:solidFill>
              <a:latin typeface="HGS教科書体" panose="02020600000000000000" pitchFamily="18" charset="-128"/>
              <a:ea typeface="HGS教科書体" panose="02020600000000000000" pitchFamily="18" charset="-128"/>
            </a:endParaRPr>
          </a:p>
        </p:txBody>
      </p:sp>
      <p:pic>
        <p:nvPicPr>
          <p:cNvPr id="40" name="Picture 3" descr="H:\MｙDocuments\08 綿引\CCIR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951" y="9902380"/>
            <a:ext cx="1208118" cy="963530"/>
          </a:xfrm>
          <a:prstGeom prst="rect">
            <a:avLst/>
          </a:prstGeom>
          <a:noFill/>
        </p:spPr>
      </p:pic>
      <p:sp>
        <p:nvSpPr>
          <p:cNvPr id="19" name="大かっこ 18"/>
          <p:cNvSpPr/>
          <p:nvPr/>
        </p:nvSpPr>
        <p:spPr>
          <a:xfrm>
            <a:off x="5891894" y="441435"/>
            <a:ext cx="1324303" cy="338803"/>
          </a:xfrm>
          <a:prstGeom prst="bracketPair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20" name="大かっこ 19"/>
          <p:cNvSpPr/>
          <p:nvPr/>
        </p:nvSpPr>
        <p:spPr>
          <a:xfrm>
            <a:off x="5915213" y="900110"/>
            <a:ext cx="1271421" cy="326160"/>
          </a:xfrm>
          <a:prstGeom prst="bracketPair">
            <a:avLst/>
          </a:prstGeom>
          <a:ln w="28575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b="1" dirty="0"/>
          </a:p>
        </p:txBody>
      </p:sp>
      <p:sp>
        <p:nvSpPr>
          <p:cNvPr id="22" name="正方形/長方形 21"/>
          <p:cNvSpPr/>
          <p:nvPr/>
        </p:nvSpPr>
        <p:spPr>
          <a:xfrm>
            <a:off x="3908936" y="1227944"/>
            <a:ext cx="3833546" cy="5479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推薦締切日：</a:t>
            </a:r>
            <a:r>
              <a:rPr lang="ja-JP" altLang="en-US" sz="12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令和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８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年</a:t>
            </a:r>
            <a:r>
              <a:rPr lang="ja-JP" altLang="en-US" sz="18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１０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月</a:t>
            </a:r>
            <a:r>
              <a:rPr lang="ja-JP" altLang="en-US" sz="18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７</a:t>
            </a:r>
            <a:r>
              <a:rPr lang="ja-JP" altLang="en-US" sz="14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日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(</a:t>
            </a:r>
            <a:r>
              <a:rPr lang="ja-JP" altLang="en-US" sz="1600" dirty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水</a:t>
            </a:r>
            <a:r>
              <a:rPr lang="en-US" altLang="ja-JP" sz="1600" dirty="0" smtClean="0">
                <a:solidFill>
                  <a:schemeClr val="tx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)</a:t>
            </a:r>
            <a:endParaRPr kumimoji="1" lang="ja-JP" altLang="en-US" sz="18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528355" y="10005597"/>
            <a:ext cx="6354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お問合せ　 </a:t>
            </a:r>
            <a:r>
              <a:rPr lang="ja-JP" altLang="en-US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〒</a:t>
            </a:r>
            <a:r>
              <a:rPr lang="en-US" altLang="ja-JP" sz="14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183-0006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府中市緑町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3-5-2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むさし府中商工会議所　 </a:t>
            </a:r>
            <a:endParaRPr lang="en-US" altLang="ja-JP" sz="16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申 請 先　 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TEL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042-362-6421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FAX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042-369-9889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endParaRPr lang="en-US" altLang="ja-JP" sz="1600" dirty="0">
              <a:solidFill>
                <a:schemeClr val="bg1"/>
              </a:solidFill>
              <a:latin typeface="HGS明朝E" panose="02020900000000000000" pitchFamily="18" charset="-128"/>
              <a:ea typeface="HGS明朝E" panose="02020900000000000000" pitchFamily="18" charset="-128"/>
            </a:endParaRPr>
          </a:p>
          <a:p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 　　　　　 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E-mail</a:t>
            </a:r>
            <a:r>
              <a:rPr lang="ja-JP" altLang="en-US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　</a:t>
            </a:r>
            <a:r>
              <a:rPr lang="en-US" altLang="ja-JP" sz="1600" dirty="0">
                <a:solidFill>
                  <a:schemeClr val="bg1"/>
                </a:solidFill>
                <a:latin typeface="HGS明朝E" panose="02020900000000000000" pitchFamily="18" charset="-128"/>
                <a:ea typeface="HGS明朝E" panose="02020900000000000000" pitchFamily="18" charset="-128"/>
              </a:rPr>
              <a:t>info@tama5cci.or.jp</a:t>
            </a:r>
          </a:p>
        </p:txBody>
      </p:sp>
      <p:sp>
        <p:nvSpPr>
          <p:cNvPr id="4" name="テキスト ボックス 24">
            <a:extLst>
              <a:ext uri="{FF2B5EF4-FFF2-40B4-BE49-F238E27FC236}">
                <a16:creationId xmlns:a16="http://schemas.microsoft.com/office/drawing/2014/main" id="{285F8136-BC36-CA42-1396-72AE3C082142}"/>
              </a:ext>
            </a:extLst>
          </p:cNvPr>
          <p:cNvSpPr txBox="1"/>
          <p:nvPr/>
        </p:nvSpPr>
        <p:spPr>
          <a:xfrm>
            <a:off x="425599" y="7165881"/>
            <a:ext cx="7089266" cy="14684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ja-JP"/>
            </a:defPPr>
            <a:lvl1pPr marL="0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9504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19007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28511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38015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47518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7022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6526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76029" algn="l" defTabSz="1019007" rtl="0" eaLnBrk="1" latinLnBrk="0" hangingPunct="1">
              <a:defRPr kumimoji="1" sz="200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2400" b="1" dirty="0">
              <a:solidFill>
                <a:srgbClr val="FF0000"/>
              </a:solidFill>
              <a:latin typeface="HGPｺﾞｼｯｸM" pitchFamily="50" charset="-128"/>
              <a:ea typeface="HGPｺﾞｼｯｸM" pitchFamily="50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r>
              <a:rPr lang="ja-JP" altLang="en-US" sz="20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≪推薦方法≫</a:t>
            </a:r>
            <a:endParaRPr lang="en-US" altLang="ja-JP" sz="20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500"/>
              </a:lnSpc>
              <a:spcBef>
                <a:spcPts val="600"/>
              </a:spcBef>
            </a:pPr>
            <a:endParaRPr lang="en-US" altLang="ja-JP" sz="8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・候補者が所属する事業主のお名前でご推薦ください。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・申請書は本チラシ裏面 または当会議所ホームページで取得可能です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・ご提出方法は 会議所窓口へ直接お持ちいただくか、ご郵送、メール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　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(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info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＠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tama5cci.or.jp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</a:t>
            </a:r>
            <a:r>
              <a:rPr lang="en-US" altLang="ja-JP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)</a:t>
            </a: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 にてお送りください</a:t>
            </a:r>
            <a:endParaRPr lang="en-US" altLang="ja-JP" sz="15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  <a:cs typeface="メイリオ" pitchFamily="50" charset="-128"/>
            </a:endParaRPr>
          </a:p>
          <a:p>
            <a:pPr>
              <a:lnSpc>
                <a:spcPts val="1600"/>
              </a:lnSpc>
            </a:pPr>
            <a:r>
              <a:rPr lang="ja-JP" altLang="en-US" sz="15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  <a:cs typeface="メイリオ" pitchFamily="50" charset="-128"/>
              </a:rPr>
              <a:t>・受賞者については、本所表彰規定に基づき、審査会にて決定いたします。</a:t>
            </a:r>
          </a:p>
        </p:txBody>
      </p:sp>
      <p:sp>
        <p:nvSpPr>
          <p:cNvPr id="5" name="角丸四角形 27">
            <a:extLst>
              <a:ext uri="{FF2B5EF4-FFF2-40B4-BE49-F238E27FC236}">
                <a16:creationId xmlns:a16="http://schemas.microsoft.com/office/drawing/2014/main" id="{E998FC95-913D-7DEE-D3F1-EE4AECDA2E92}"/>
              </a:ext>
            </a:extLst>
          </p:cNvPr>
          <p:cNvSpPr/>
          <p:nvPr/>
        </p:nvSpPr>
        <p:spPr>
          <a:xfrm>
            <a:off x="562094" y="8579951"/>
            <a:ext cx="6634381" cy="1144556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4BFBF86-2B21-78FB-EFB9-15D5FD7A5312}"/>
              </a:ext>
            </a:extLst>
          </p:cNvPr>
          <p:cNvSpPr txBox="1"/>
          <p:nvPr/>
        </p:nvSpPr>
        <p:spPr>
          <a:xfrm>
            <a:off x="562639" y="8524353"/>
            <a:ext cx="7755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　　　　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～ 表彰式典のご案内 ～</a:t>
            </a:r>
            <a:endParaRPr lang="en-US" altLang="ja-JP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程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令和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8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年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11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月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25 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日 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(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水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)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　　　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式典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午後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4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時～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時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会</a:t>
            </a:r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　場　　むさし府中商工会議所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 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3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階 大ホール</a:t>
            </a:r>
            <a:endParaRPr lang="en-US" altLang="ja-JP" sz="1600" dirty="0" smtClean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r>
              <a:rPr lang="ja-JP" altLang="en-US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申請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金額　会員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1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　非会員</a:t>
            </a:r>
            <a:r>
              <a:rPr lang="en-US" altLang="ja-JP" sz="16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5</a:t>
            </a:r>
            <a:r>
              <a:rPr lang="en-US" altLang="ja-JP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,000</a:t>
            </a:r>
            <a:r>
              <a:rPr lang="ja-JP" altLang="en-US" sz="1600" dirty="0" smtClean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円</a:t>
            </a:r>
            <a:endParaRPr lang="en-US" altLang="ja-JP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  <a:p>
            <a:endParaRPr kumimoji="1" lang="ja-JP" altLang="en-US" sz="1600" dirty="0">
              <a:latin typeface="UD デジタル 教科書体 N-R" panose="02020400000000000000" pitchFamily="17" charset="-128"/>
              <a:ea typeface="UD デジタル 教科書体 N-R" panose="02020400000000000000" pitchFamily="17" charset="-128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配色A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9F2936"/>
      </a:accent1>
      <a:accent2>
        <a:srgbClr val="F07F09"/>
      </a:accent2>
      <a:accent3>
        <a:srgbClr val="604878"/>
      </a:accent3>
      <a:accent4>
        <a:srgbClr val="4E8542"/>
      </a:accent4>
      <a:accent5>
        <a:srgbClr val="1B587C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2.potx" id="{A2FFFB87-B135-4F6F-93C3-31EBF096B488}" vid="{48EE3F0C-4BC7-4324-B8FB-B9F6BD660F7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17年金セミナー</Template>
  <TotalTime>0</TotalTime>
  <Words>449</Words>
  <Application>Microsoft Office PowerPoint</Application>
  <PresentationFormat>ユーザー設定</PresentationFormat>
  <Paragraphs>45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3" baseType="lpstr">
      <vt:lpstr>HGPｺﾞｼｯｸM</vt:lpstr>
      <vt:lpstr>HGP教科書体</vt:lpstr>
      <vt:lpstr>HGS教科書体</vt:lpstr>
      <vt:lpstr>HGS明朝E</vt:lpstr>
      <vt:lpstr>ＭＳ Ｐゴシック</vt:lpstr>
      <vt:lpstr>UD デジタル 教科書体 N-R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2015-04-28T11:58:26Z</dcterms:created>
  <dcterms:modified xsi:type="dcterms:W3CDTF">2026-09-09T01:34:47Z</dcterms:modified>
</cp:coreProperties>
</file>