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sldIdLst>
    <p:sldId id="268" r:id="rId2"/>
  </p:sldIdLst>
  <p:sldSz cx="7775575" cy="10907713"/>
  <p:notesSz cx="7034213" cy="1016476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EA6A00"/>
    <a:srgbClr val="FFFFFF"/>
    <a:srgbClr val="FF5050"/>
    <a:srgbClr val="159BFF"/>
    <a:srgbClr val="A9251B"/>
    <a:srgbClr val="800080"/>
    <a:srgbClr val="660066"/>
    <a:srgbClr val="AA2C38"/>
    <a:srgbClr val="32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9872" autoAdjust="0"/>
  </p:normalViewPr>
  <p:slideViewPr>
    <p:cSldViewPr snapToGrid="0">
      <p:cViewPr varScale="1">
        <p:scale>
          <a:sx n="73" d="100"/>
          <a:sy n="73" d="100"/>
        </p:scale>
        <p:origin x="3048" y="72"/>
      </p:cViewPr>
      <p:guideLst>
        <p:guide orient="horz" pos="3435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</p:spPr>
        <p:txBody>
          <a:bodyPr anchor="b"/>
          <a:lstStyle>
            <a:lvl1pPr algn="ctr">
              <a:defRPr sz="954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</p:spPr>
        <p:txBody>
          <a:bodyPr/>
          <a:lstStyle>
            <a:lvl1pPr marL="0" indent="0" algn="ctr">
              <a:buNone/>
              <a:defRPr sz="3817"/>
            </a:lvl1pPr>
            <a:lvl2pPr marL="727174" indent="0" algn="ctr">
              <a:buNone/>
              <a:defRPr sz="3182"/>
            </a:lvl2pPr>
            <a:lvl3pPr marL="1454349" indent="0" algn="ctr">
              <a:buNone/>
              <a:defRPr sz="2863"/>
            </a:lvl3pPr>
            <a:lvl4pPr marL="2181522" indent="0" algn="ctr">
              <a:buNone/>
              <a:defRPr sz="2545"/>
            </a:lvl4pPr>
            <a:lvl5pPr marL="2908696" indent="0" algn="ctr">
              <a:buNone/>
              <a:defRPr sz="2545"/>
            </a:lvl5pPr>
            <a:lvl6pPr marL="3635871" indent="0" algn="ctr">
              <a:buNone/>
              <a:defRPr sz="2545"/>
            </a:lvl6pPr>
            <a:lvl7pPr marL="4363045" indent="0" algn="ctr">
              <a:buNone/>
              <a:defRPr sz="2545"/>
            </a:lvl7pPr>
            <a:lvl8pPr marL="5090220" indent="0" algn="ctr">
              <a:buNone/>
              <a:defRPr sz="2545"/>
            </a:lvl8pPr>
            <a:lvl9pPr marL="5817393" indent="0" algn="ctr">
              <a:buNone/>
              <a:defRPr sz="2545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0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722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6"/>
            <a:ext cx="1676609" cy="9243782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6"/>
            <a:ext cx="4932630" cy="9243782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30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339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27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</p:spPr>
        <p:txBody>
          <a:bodyPr anchor="b"/>
          <a:lstStyle>
            <a:lvl1pPr>
              <a:defRPr sz="954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</p:spPr>
        <p:txBody>
          <a:bodyPr/>
          <a:lstStyle>
            <a:lvl1pPr marL="0" indent="0">
              <a:buNone/>
              <a:defRPr sz="3817">
                <a:solidFill>
                  <a:schemeClr val="tx1"/>
                </a:solidFill>
              </a:defRPr>
            </a:lvl1pPr>
            <a:lvl2pPr marL="727174" indent="0">
              <a:buNone/>
              <a:defRPr sz="3182">
                <a:solidFill>
                  <a:schemeClr val="tx1">
                    <a:tint val="75000"/>
                  </a:schemeClr>
                </a:solidFill>
              </a:defRPr>
            </a:lvl2pPr>
            <a:lvl3pPr marL="1454349" indent="0">
              <a:buNone/>
              <a:defRPr sz="2863">
                <a:solidFill>
                  <a:schemeClr val="tx1">
                    <a:tint val="75000"/>
                  </a:schemeClr>
                </a:solidFill>
              </a:defRPr>
            </a:lvl3pPr>
            <a:lvl4pPr marL="2181522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290869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3635871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36304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09022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581739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65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4"/>
            <a:ext cx="3304619" cy="69208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4"/>
            <a:ext cx="3304619" cy="69208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43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5" y="2673906"/>
            <a:ext cx="32894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5" y="3984346"/>
            <a:ext cx="3289432" cy="586037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6" y="2673906"/>
            <a:ext cx="33056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6" y="3984346"/>
            <a:ext cx="3305632" cy="586037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75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15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66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0"/>
            <a:ext cx="3936385" cy="7751546"/>
          </a:xfrm>
        </p:spPr>
        <p:txBody>
          <a:bodyPr/>
          <a:lstStyle>
            <a:lvl1pPr>
              <a:defRPr sz="5089"/>
            </a:lvl1pPr>
            <a:lvl2pPr>
              <a:defRPr sz="4454"/>
            </a:lvl2pPr>
            <a:lvl3pPr>
              <a:defRPr sz="3817"/>
            </a:lvl3pPr>
            <a:lvl4pPr>
              <a:defRPr sz="3182"/>
            </a:lvl4pPr>
            <a:lvl5pPr>
              <a:defRPr sz="3182"/>
            </a:lvl5pPr>
            <a:lvl6pPr>
              <a:defRPr sz="3182"/>
            </a:lvl6pPr>
            <a:lvl7pPr>
              <a:defRPr sz="3182"/>
            </a:lvl7pPr>
            <a:lvl8pPr>
              <a:defRPr sz="3182"/>
            </a:lvl8pPr>
            <a:lvl9pPr>
              <a:defRPr sz="3182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92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0"/>
            <a:ext cx="3936385" cy="7751546"/>
          </a:xfrm>
        </p:spPr>
        <p:txBody>
          <a:bodyPr anchor="t"/>
          <a:lstStyle>
            <a:lvl1pPr marL="0" indent="0">
              <a:buNone/>
              <a:defRPr sz="5089"/>
            </a:lvl1pPr>
            <a:lvl2pPr marL="727174" indent="0">
              <a:buNone/>
              <a:defRPr sz="4454"/>
            </a:lvl2pPr>
            <a:lvl3pPr marL="1454349" indent="0">
              <a:buNone/>
              <a:defRPr sz="3817"/>
            </a:lvl3pPr>
            <a:lvl4pPr marL="2181522" indent="0">
              <a:buNone/>
              <a:defRPr sz="3182"/>
            </a:lvl4pPr>
            <a:lvl5pPr marL="2908696" indent="0">
              <a:buNone/>
              <a:defRPr sz="3182"/>
            </a:lvl5pPr>
            <a:lvl6pPr marL="3635871" indent="0">
              <a:buNone/>
              <a:defRPr sz="3182"/>
            </a:lvl6pPr>
            <a:lvl7pPr marL="4363045" indent="0">
              <a:buNone/>
              <a:defRPr sz="3182"/>
            </a:lvl7pPr>
            <a:lvl8pPr marL="5090220" indent="0">
              <a:buNone/>
              <a:defRPr sz="3182"/>
            </a:lvl8pPr>
            <a:lvl9pPr marL="5817393" indent="0">
              <a:buNone/>
              <a:defRPr sz="3182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903674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54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1454349" rtl="0" eaLnBrk="1" latinLnBrk="0" hangingPunct="1">
        <a:lnSpc>
          <a:spcPct val="90000"/>
        </a:lnSpc>
        <a:spcBef>
          <a:spcPct val="0"/>
        </a:spcBef>
        <a:buNone/>
        <a:defRPr kumimoji="1" sz="69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3588" indent="-363588" algn="l" defTabSz="1454349" rtl="0" eaLnBrk="1" latinLnBrk="0" hangingPunct="1">
        <a:lnSpc>
          <a:spcPct val="90000"/>
        </a:lnSpc>
        <a:spcBef>
          <a:spcPts val="1591"/>
        </a:spcBef>
        <a:buFont typeface="Arial" panose="020B0604020202020204" pitchFamily="34" charset="0"/>
        <a:buChar char="•"/>
        <a:defRPr kumimoji="1" sz="4454" kern="1200">
          <a:solidFill>
            <a:schemeClr val="tx1"/>
          </a:solidFill>
          <a:latin typeface="+mn-lt"/>
          <a:ea typeface="+mn-ea"/>
          <a:cs typeface="+mn-cs"/>
        </a:defRPr>
      </a:lvl1pPr>
      <a:lvl2pPr marL="109076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817" kern="1200">
          <a:solidFill>
            <a:schemeClr val="tx1"/>
          </a:solidFill>
          <a:latin typeface="+mn-lt"/>
          <a:ea typeface="+mn-ea"/>
          <a:cs typeface="+mn-cs"/>
        </a:defRPr>
      </a:lvl2pPr>
      <a:lvl3pPr marL="1817935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182" kern="1200">
          <a:solidFill>
            <a:schemeClr val="tx1"/>
          </a:solidFill>
          <a:latin typeface="+mn-lt"/>
          <a:ea typeface="+mn-ea"/>
          <a:cs typeface="+mn-cs"/>
        </a:defRPr>
      </a:lvl3pPr>
      <a:lvl4pPr marL="2545110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3272284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999457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726632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453806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618098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1pPr>
      <a:lvl2pPr marL="727174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2pPr>
      <a:lvl3pPr marL="1454349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3pPr>
      <a:lvl4pPr marL="2181522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2908696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635871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363045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09022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5817393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表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221451"/>
              </p:ext>
            </p:extLst>
          </p:nvPr>
        </p:nvGraphicFramePr>
        <p:xfrm>
          <a:off x="458309" y="2364815"/>
          <a:ext cx="6839820" cy="1130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9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9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6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総務・管理部門</a:t>
                      </a:r>
                      <a:endParaRPr kumimoji="1" lang="en-US" altLang="ja-JP" sz="2000" b="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販売・サービス部門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製造・技術部門</a:t>
                      </a:r>
                      <a:endParaRPr kumimoji="1" lang="en-US" altLang="ja-JP" sz="2000" b="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955">
                <a:tc gridSpan="3">
                  <a:txBody>
                    <a:bodyPr/>
                    <a:lstStyle/>
                    <a:p>
                      <a:pPr marL="0" marR="0" lvl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b="0" dirty="0" smtClean="0"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 ｢</a:t>
                      </a:r>
                      <a:r>
                        <a:rPr lang="ja-JP" altLang="en-US" sz="1600" b="0" dirty="0" smtClean="0"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事務及び生産合理化</a:t>
                      </a:r>
                      <a:r>
                        <a:rPr lang="en-US" altLang="ja-JP" sz="1600" b="0" dirty="0" smtClean="0"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｣｢</a:t>
                      </a:r>
                      <a:r>
                        <a:rPr lang="ja-JP" altLang="en-US" sz="1600" b="0" dirty="0" smtClean="0"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技術考案及び工夫</a:t>
                      </a:r>
                      <a:r>
                        <a:rPr lang="en-US" altLang="ja-JP" sz="1600" b="0" dirty="0" smtClean="0"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｣｢</a:t>
                      </a:r>
                      <a:r>
                        <a:rPr lang="ja-JP" altLang="en-US" sz="1600" b="0" dirty="0" smtClean="0"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売上・収益の増加</a:t>
                      </a:r>
                      <a:r>
                        <a:rPr lang="en-US" altLang="ja-JP" sz="1600" b="0" dirty="0" smtClean="0"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｣</a:t>
                      </a:r>
                      <a:r>
                        <a:rPr lang="ja-JP" altLang="en-US" sz="1600" b="0" dirty="0" smtClean="0"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等を通じて</a:t>
                      </a:r>
                      <a:endParaRPr lang="en-US" altLang="ja-JP" sz="1600" b="0" dirty="0" smtClean="0">
                        <a:latin typeface="HGP明朝E" panose="02020900000000000000" pitchFamily="18" charset="-128"/>
                        <a:ea typeface="HGP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lvl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600" b="0" dirty="0" smtClean="0"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 事業所の発展に特に功労・功績があり他の模範となる</a:t>
                      </a:r>
                      <a:r>
                        <a:rPr lang="ja-JP" altLang="en-US" sz="1900" b="0" dirty="0" smtClean="0"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方</a:t>
                      </a:r>
                      <a:endParaRPr lang="en-US" altLang="ja-JP" sz="1900" b="0" dirty="0" smtClean="0">
                        <a:latin typeface="HGP明朝E" panose="02020900000000000000" pitchFamily="18" charset="-128"/>
                        <a:ea typeface="HGP明朝E" panose="02020900000000000000" pitchFamily="18" charset="-128"/>
                        <a:cs typeface="メイリオ" pitchFamily="50" charset="-12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  <a:latin typeface="HGPｺﾞｼｯｸM" pitchFamily="50" charset="-128"/>
                        <a:ea typeface="HGPｺﾞｼｯｸM" pitchFamily="50" charset="-12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2000" dirty="0" smtClean="0">
                        <a:solidFill>
                          <a:schemeClr val="tx1"/>
                        </a:solidFill>
                        <a:latin typeface="HGPｺﾞｼｯｸM" pitchFamily="50" charset="-128"/>
                        <a:ea typeface="HGPｺﾞｼｯｸM" pitchFamily="50" charset="-12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134357"/>
                  </a:ext>
                </a:extLst>
              </a:tr>
            </a:tbl>
          </a:graphicData>
        </a:graphic>
      </p:graphicFrame>
      <p:sp>
        <p:nvSpPr>
          <p:cNvPr id="21" name="正方形/長方形 20"/>
          <p:cNvSpPr/>
          <p:nvPr/>
        </p:nvSpPr>
        <p:spPr>
          <a:xfrm>
            <a:off x="0" y="9627553"/>
            <a:ext cx="7775575" cy="1280160"/>
          </a:xfrm>
          <a:prstGeom prst="rect">
            <a:avLst/>
          </a:prstGeom>
          <a:solidFill>
            <a:srgbClr val="CC6600"/>
          </a:solidFill>
          <a:ln w="1905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468011" y="187059"/>
            <a:ext cx="695259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latin typeface="HGS明朝E" panose="02020900000000000000" pitchFamily="18" charset="-128"/>
                <a:ea typeface="HGS明朝E" panose="02020900000000000000" pitchFamily="18" charset="-128"/>
              </a:rPr>
              <a:t>令和８年度</a:t>
            </a:r>
            <a:r>
              <a:rPr lang="ja-JP" altLang="en-US" sz="2400" dirty="0">
                <a:latin typeface="HGS明朝E" panose="02020900000000000000" pitchFamily="18" charset="-128"/>
                <a:ea typeface="HGS明朝E" panose="02020900000000000000" pitchFamily="18" charset="-128"/>
              </a:rPr>
              <a:t>府中市商工振興表彰</a:t>
            </a:r>
            <a:endParaRPr lang="en-US" altLang="ja-JP" sz="2400" dirty="0">
              <a:solidFill>
                <a:srgbClr val="6600CC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4400" dirty="0">
                <a:solidFill>
                  <a:srgbClr val="CC6600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従業員表彰推薦募集</a:t>
            </a:r>
            <a:endParaRPr lang="en-US" altLang="ja-JP" sz="4400" dirty="0">
              <a:solidFill>
                <a:srgbClr val="CC6600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</p:txBody>
      </p:sp>
      <p:cxnSp>
        <p:nvCxnSpPr>
          <p:cNvPr id="32" name="直線コネクタ 31"/>
          <p:cNvCxnSpPr/>
          <p:nvPr/>
        </p:nvCxnSpPr>
        <p:spPr>
          <a:xfrm>
            <a:off x="435533" y="1310185"/>
            <a:ext cx="6840000" cy="13648"/>
          </a:xfrm>
          <a:prstGeom prst="line">
            <a:avLst/>
          </a:prstGeom>
          <a:ln w="57150" cmpd="dbl">
            <a:solidFill>
              <a:srgbClr val="CC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表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345623"/>
              </p:ext>
            </p:extLst>
          </p:nvPr>
        </p:nvGraphicFramePr>
        <p:xfrm>
          <a:off x="474071" y="3492705"/>
          <a:ext cx="6824058" cy="26586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24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1892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勤続年数、年齢、雇用形態 に</a:t>
                      </a:r>
                      <a:r>
                        <a:rPr kumimoji="1" lang="ja-JP" altLang="en-US" sz="2400" b="0" dirty="0" smtClean="0">
                          <a:solidFill>
                            <a:srgbClr val="FF0000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制限なし</a:t>
                      </a:r>
                      <a:endParaRPr kumimoji="1" lang="en-US" altLang="ja-JP" sz="2400" b="0" dirty="0" smtClean="0">
                        <a:solidFill>
                          <a:srgbClr val="FF0000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 smtClean="0">
                          <a:solidFill>
                            <a:srgbClr val="FF0000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　　　　　　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※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パート・アルバイトの方も申請可能です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　　　　　　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※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過去に同表彰を受賞された方も、３年以上経過していれば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　　　　　　　 再申請可能です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9718">
                <a:tc>
                  <a:txBody>
                    <a:bodyPr/>
                    <a:lstStyle/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※</a:t>
                      </a: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１団体より複数候補者をご推薦の際には、申請書の優先順位欄にご記入ください。</a:t>
                      </a:r>
                      <a:endParaRPr kumimoji="1" lang="en-US" altLang="ja-JP" sz="1400" b="0" kern="120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※</a:t>
                      </a: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下記に該当する方については申請できません。</a:t>
                      </a:r>
                      <a:endParaRPr kumimoji="1" lang="en-US" altLang="ja-JP" sz="1400" b="0" kern="120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kern="1200" baseline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○</a:t>
                      </a: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禁錮以上の刑に処せられた者</a:t>
                      </a:r>
                      <a:r>
                        <a:rPr kumimoji="1" lang="ja-JP" altLang="en-US" sz="1400" b="0" kern="1200" baseline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 ○</a:t>
                      </a: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現在勤務地が市外の方</a:t>
                      </a:r>
                      <a:endParaRPr kumimoji="1" lang="en-US" altLang="ja-JP" sz="1400" b="0" kern="120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○法人役員</a:t>
                      </a:r>
                      <a:r>
                        <a:rPr kumimoji="1" lang="en-US" altLang="ja-JP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(</a:t>
                      </a: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使用人兼務役員除く</a:t>
                      </a:r>
                      <a:r>
                        <a:rPr kumimoji="1" lang="en-US" altLang="ja-JP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)</a:t>
                      </a:r>
                      <a:r>
                        <a:rPr kumimoji="1" lang="ja-JP" altLang="en-US" sz="1400" b="0" kern="1200" baseline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 ○</a:t>
                      </a: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個人又は法人事業所における代表者の配偶者</a:t>
                      </a:r>
                      <a:endParaRPr kumimoji="1" lang="en-US" altLang="ja-JP" sz="1400" b="0" kern="120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  <a:cs typeface="メイリオ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4" name="テキスト ボックス 33"/>
          <p:cNvSpPr txBox="1"/>
          <p:nvPr/>
        </p:nvSpPr>
        <p:spPr>
          <a:xfrm>
            <a:off x="458308" y="1696872"/>
            <a:ext cx="6839821" cy="692497"/>
          </a:xfrm>
          <a:prstGeom prst="rect">
            <a:avLst/>
          </a:prstGeom>
          <a:solidFill>
            <a:srgbClr val="CC6600"/>
          </a:solidFill>
          <a:ln w="28575">
            <a:solidFill>
              <a:srgbClr val="CC6600"/>
            </a:solidFill>
            <a:beve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kumimoji="1" lang="ja-JP" altLang="en-US" sz="2000" b="1" dirty="0" smtClean="0">
                <a:latin typeface="HGPｺﾞｼｯｸM" pitchFamily="50" charset="-128"/>
                <a:ea typeface="HGPｺﾞｼｯｸM" pitchFamily="50" charset="-128"/>
              </a:rPr>
              <a:t>　</a:t>
            </a:r>
            <a:r>
              <a:rPr lang="ja-JP" altLang="en-US" sz="28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表 彰 資 格</a:t>
            </a:r>
            <a:r>
              <a:rPr lang="ja-JP" altLang="en-US" sz="2400" dirty="0">
                <a:solidFill>
                  <a:schemeClr val="bg1"/>
                </a:solidFill>
              </a:rPr>
              <a:t>　</a:t>
            </a:r>
            <a:r>
              <a:rPr lang="ja-JP" altLang="en-US" sz="3600" dirty="0">
                <a:solidFill>
                  <a:schemeClr val="bg1"/>
                </a:solidFill>
              </a:rPr>
              <a:t>　　　 </a:t>
            </a:r>
            <a:endParaRPr lang="en-US" altLang="ja-JP" sz="3600" dirty="0">
              <a:solidFill>
                <a:schemeClr val="bg1"/>
              </a:solidFill>
            </a:endParaRPr>
          </a:p>
          <a:p>
            <a:pPr algn="ctr"/>
            <a:r>
              <a:rPr lang="en-US" altLang="ja-JP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[</a:t>
            </a:r>
            <a:r>
              <a:rPr lang="ja-JP" altLang="en-US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</a:t>
            </a:r>
            <a:r>
              <a:rPr lang="ja-JP" altLang="en-US" sz="14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年数</a:t>
            </a:r>
            <a:r>
              <a:rPr lang="ja-JP" altLang="en-US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の基準日</a:t>
            </a:r>
            <a:r>
              <a:rPr lang="ja-JP" altLang="en-US" sz="14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：２０２</a:t>
            </a:r>
            <a:r>
              <a:rPr lang="ja-JP" altLang="en-US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６</a:t>
            </a:r>
            <a:r>
              <a:rPr lang="ja-JP" altLang="en-US" sz="14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年４月１日 ］</a:t>
            </a:r>
          </a:p>
        </p:txBody>
      </p:sp>
      <p:pic>
        <p:nvPicPr>
          <p:cNvPr id="44" name="Picture 3" descr="H:\MｙDocuments\08 綿引\CCIR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502" y="9735925"/>
            <a:ext cx="1123231" cy="895829"/>
          </a:xfrm>
          <a:prstGeom prst="rect">
            <a:avLst/>
          </a:prstGeom>
          <a:noFill/>
        </p:spPr>
      </p:pic>
      <p:sp>
        <p:nvSpPr>
          <p:cNvPr id="19" name="正方形/長方形 18"/>
          <p:cNvSpPr/>
          <p:nvPr/>
        </p:nvSpPr>
        <p:spPr>
          <a:xfrm>
            <a:off x="3873022" y="1209927"/>
            <a:ext cx="3833546" cy="5479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推薦締切日：</a:t>
            </a:r>
            <a:r>
              <a:rPr lang="ja-JP" altLang="en-US" sz="12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令和</a:t>
            </a:r>
            <a:r>
              <a:rPr lang="ja-JP" altLang="en-US" sz="18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８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年</a:t>
            </a:r>
            <a:r>
              <a:rPr lang="ja-JP" altLang="en-US" sz="18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１０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月</a:t>
            </a:r>
            <a:r>
              <a:rPr lang="ja-JP" altLang="en-US" sz="18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７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日</a:t>
            </a:r>
            <a:r>
              <a:rPr lang="en-US" altLang="ja-JP" sz="16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(</a:t>
            </a:r>
            <a:r>
              <a:rPr lang="ja-JP" altLang="en-US" sz="16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水</a:t>
            </a:r>
            <a:r>
              <a:rPr lang="en-US" altLang="ja-JP" sz="16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)</a:t>
            </a:r>
            <a:endParaRPr lang="ja-JP" altLang="en-US" sz="1800" dirty="0">
              <a:solidFill>
                <a:schemeClr val="tx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925136" y="353761"/>
            <a:ext cx="127700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 smtClean="0">
                <a:solidFill>
                  <a:srgbClr val="CC66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 </a:t>
            </a:r>
            <a:r>
              <a:rPr lang="ja-JP" altLang="en-US" sz="2400" dirty="0" smtClean="0">
                <a:solidFill>
                  <a:srgbClr val="CC6600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企 業</a:t>
            </a:r>
            <a:endParaRPr kumimoji="1" lang="en-US" altLang="ja-JP" sz="2400" dirty="0" smtClean="0">
              <a:solidFill>
                <a:srgbClr val="CC6600"/>
              </a:solidFill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sz="2400" dirty="0">
                <a:solidFill>
                  <a:srgbClr val="CC6600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功労者</a:t>
            </a:r>
            <a:endParaRPr kumimoji="1" lang="ja-JP" altLang="en-US" sz="2400" dirty="0">
              <a:solidFill>
                <a:srgbClr val="CC6600"/>
              </a:solidFill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sp>
        <p:nvSpPr>
          <p:cNvPr id="23" name="大かっこ 22"/>
          <p:cNvSpPr/>
          <p:nvPr/>
        </p:nvSpPr>
        <p:spPr>
          <a:xfrm>
            <a:off x="5854421" y="472966"/>
            <a:ext cx="1324303" cy="759725"/>
          </a:xfrm>
          <a:prstGeom prst="bracketPair">
            <a:avLst/>
          </a:prstGeom>
          <a:noFill/>
          <a:ln w="28575">
            <a:solidFill>
              <a:srgbClr val="CC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solidFill>
                <a:srgbClr val="CC6600"/>
              </a:solidFill>
            </a:endParaRPr>
          </a:p>
        </p:txBody>
      </p:sp>
      <p:sp>
        <p:nvSpPr>
          <p:cNvPr id="27" name="テキスト ボックス 24"/>
          <p:cNvSpPr txBox="1"/>
          <p:nvPr/>
        </p:nvSpPr>
        <p:spPr>
          <a:xfrm>
            <a:off x="437284" y="6475963"/>
            <a:ext cx="7089266" cy="15286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"/>
              </a:lnSpc>
              <a:spcBef>
                <a:spcPts val="600"/>
              </a:spcBef>
            </a:pPr>
            <a:endParaRPr lang="en-US" altLang="ja-JP" sz="2400" b="1" dirty="0" smtClean="0">
              <a:solidFill>
                <a:srgbClr val="FF0000"/>
              </a:solidFill>
              <a:latin typeface="HGPｺﾞｼｯｸM" pitchFamily="50" charset="-128"/>
              <a:ea typeface="HGPｺﾞｼｯｸM" pitchFamily="50" charset="-128"/>
              <a:cs typeface="メイリオ" pitchFamily="50" charset="-128"/>
            </a:endParaRPr>
          </a:p>
          <a:p>
            <a:pPr>
              <a:lnSpc>
                <a:spcPts val="500"/>
              </a:lnSpc>
              <a:spcBef>
                <a:spcPts val="600"/>
              </a:spcBef>
            </a:pPr>
            <a:r>
              <a:rPr lang="ja-JP" altLang="en-US" sz="20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≪推薦方法≫</a:t>
            </a:r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500"/>
              </a:lnSpc>
              <a:spcBef>
                <a:spcPts val="600"/>
              </a:spcBef>
            </a:pPr>
            <a:endParaRPr lang="en-US" altLang="ja-JP" sz="8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・候補者が所属する事業主のお名前でご推薦ください。</a:t>
            </a:r>
            <a:endParaRPr lang="en-US" altLang="ja-JP" sz="15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・申請書は本チラシ裏面 または当会議所ホームページで取得可能です</a:t>
            </a:r>
            <a:endParaRPr lang="en-US" altLang="ja-JP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・ご提出方法は 会議所窓口へ直接お持ちいただくか、ご郵送、メール</a:t>
            </a:r>
            <a:endParaRPr lang="en-US" altLang="ja-JP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　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(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info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＠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tama5cci.or.jp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)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にてお送りください</a:t>
            </a:r>
            <a:endParaRPr lang="en-US" altLang="ja-JP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・受賞者については、本所表彰規定に基づき、審査会にて決定いたします</a:t>
            </a:r>
            <a:r>
              <a:rPr lang="ja-JP" altLang="en-US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。</a:t>
            </a:r>
            <a:endParaRPr lang="ja-JP" altLang="en-US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</p:txBody>
      </p:sp>
      <p:sp>
        <p:nvSpPr>
          <p:cNvPr id="28" name="角丸四角形 27"/>
          <p:cNvSpPr/>
          <p:nvPr/>
        </p:nvSpPr>
        <p:spPr>
          <a:xfrm>
            <a:off x="503876" y="8004586"/>
            <a:ext cx="6634381" cy="143828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41531" y="8066256"/>
            <a:ext cx="7755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～ 表彰式典のご案内 ～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日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程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令和 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8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年 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11 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月 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25 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日 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(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水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)</a:t>
            </a:r>
          </a:p>
          <a:p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　　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式典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午後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4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時～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5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時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</a:t>
            </a:r>
            <a:endParaRPr lang="en-US" altLang="ja-JP" sz="1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会　場　　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むさし府中商工会議所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3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階 大ホール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申請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金額　会員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,000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円　非会員</a:t>
            </a:r>
            <a:r>
              <a:rPr lang="en-US" altLang="ja-JP" sz="160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5</a:t>
            </a:r>
            <a:r>
              <a:rPr lang="en-US" altLang="ja-JP" sz="160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,000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円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endParaRPr kumimoji="1" lang="ja-JP" altLang="en-US" sz="1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434571" y="9783663"/>
            <a:ext cx="6354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お問合せ　 </a:t>
            </a:r>
            <a:r>
              <a:rPr lang="ja-JP" altLang="en-US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〒</a:t>
            </a:r>
            <a:r>
              <a:rPr lang="en-US" altLang="ja-JP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183-0006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府中市緑町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3-5-2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むさし府中商工会議所　 </a:t>
            </a:r>
            <a:endParaRPr lang="en-US" altLang="ja-JP" sz="1600" dirty="0">
              <a:solidFill>
                <a:schemeClr val="bg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申 請 先　  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TEL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042-362-6421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 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FAX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042-369-9889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endParaRPr lang="en-US" altLang="ja-JP" sz="1600" dirty="0">
              <a:solidFill>
                <a:schemeClr val="bg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　　　　 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E-mail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info@tama5cci.or.jp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配色A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F07F09"/>
      </a:accent2>
      <a:accent3>
        <a:srgbClr val="604878"/>
      </a:accent3>
      <a:accent4>
        <a:srgbClr val="4E8542"/>
      </a:accent4>
      <a:accent5>
        <a:srgbClr val="1B587C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2.potx" id="{A2FFFB87-B135-4F6F-93C3-31EBF096B488}" vid="{48EE3F0C-4BC7-4324-B8FB-B9F6BD660F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17年金セミナー</Template>
  <TotalTime>0</TotalTime>
  <Words>400</Words>
  <Application>Microsoft Office PowerPoint</Application>
  <PresentationFormat>ユーザー設定</PresentationFormat>
  <Paragraphs>36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2" baseType="lpstr">
      <vt:lpstr>HGPｺﾞｼｯｸM</vt:lpstr>
      <vt:lpstr>HGP明朝E</vt:lpstr>
      <vt:lpstr>HGS教科書体</vt:lpstr>
      <vt:lpstr>HGS明朝E</vt:lpstr>
      <vt:lpstr>ＭＳ Ｐゴシック</vt:lpstr>
      <vt:lpstr>UD デジタル 教科書体 N-R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2015-04-28T11:58:26Z</dcterms:created>
  <dcterms:modified xsi:type="dcterms:W3CDTF">2026-09-08T04:52:12Z</dcterms:modified>
</cp:coreProperties>
</file>