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sldIdLst>
    <p:sldId id="268" r:id="rId2"/>
  </p:sldIdLst>
  <p:sldSz cx="7775575" cy="10907713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FF"/>
    <a:srgbClr val="159BFF"/>
    <a:srgbClr val="A9251B"/>
    <a:srgbClr val="800080"/>
    <a:srgbClr val="660066"/>
    <a:srgbClr val="AA2C38"/>
    <a:srgbClr val="323232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872" autoAdjust="0"/>
  </p:normalViewPr>
  <p:slideViewPr>
    <p:cSldViewPr snapToGrid="0">
      <p:cViewPr varScale="1">
        <p:scale>
          <a:sx n="73" d="100"/>
          <a:sy n="73" d="100"/>
        </p:scale>
        <p:origin x="3048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9/8/2026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角丸四角形 23"/>
          <p:cNvSpPr/>
          <p:nvPr/>
        </p:nvSpPr>
        <p:spPr>
          <a:xfrm>
            <a:off x="647569" y="8164287"/>
            <a:ext cx="6634381" cy="141725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24805"/>
              </p:ext>
            </p:extLst>
          </p:nvPr>
        </p:nvGraphicFramePr>
        <p:xfrm>
          <a:off x="372494" y="2417047"/>
          <a:ext cx="6978112" cy="40365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45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2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0097">
                <a:tc gridSpan="2">
                  <a:txBody>
                    <a:bodyPr/>
                    <a:lstStyle/>
                    <a:p>
                      <a:pPr algn="l"/>
                      <a:endParaRPr kumimoji="1" lang="ja-JP" altLang="en-US" sz="2400" b="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4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146776"/>
                  </a:ext>
                </a:extLst>
              </a:tr>
              <a:tr h="109717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同一職種</a:t>
                      </a:r>
                      <a:r>
                        <a:rPr kumimoji="1" lang="zh-TW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従事年数</a:t>
                      </a:r>
                      <a:endParaRPr kumimoji="1" lang="en-US" altLang="zh-TW" sz="24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marL="0" marR="0" lvl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　</a:t>
                      </a:r>
                      <a:r>
                        <a:rPr lang="en-US" altLang="ja-JP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※</a:t>
                      </a:r>
                      <a:r>
                        <a:rPr lang="ja-JP" altLang="en-US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職種については東京マイスターに準じます</a:t>
                      </a:r>
                      <a:endParaRPr lang="en-US" altLang="ja-JP" sz="16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marL="0" marR="0" lvl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   　</a:t>
                      </a:r>
                      <a:r>
                        <a:rPr lang="en-US" altLang="ja-JP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(</a:t>
                      </a:r>
                      <a:r>
                        <a:rPr lang="ja-JP" altLang="en-US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当会議所ＨＰ参照方</a:t>
                      </a:r>
                      <a:r>
                        <a:rPr lang="en-US" altLang="ja-JP" sz="16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)</a:t>
                      </a:r>
                      <a:endParaRPr lang="ja-JP" altLang="en-US" sz="24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１０</a:t>
                      </a:r>
                      <a:r>
                        <a:rPr kumimoji="1" lang="en-US" altLang="ja-JP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 </a:t>
                      </a:r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年 以 上</a:t>
                      </a:r>
                      <a:endParaRPr kumimoji="1" lang="en-US" altLang="ja-JP" sz="24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5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(</a:t>
                      </a:r>
                      <a:r>
                        <a:rPr kumimoji="1" lang="ja-JP" altLang="en-US" sz="15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過去、他社の従事期間合算可</a:t>
                      </a:r>
                      <a:r>
                        <a:rPr kumimoji="1" lang="en-US" altLang="ja-JP" sz="15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)</a:t>
                      </a:r>
                      <a:endParaRPr kumimoji="1" lang="ja-JP" altLang="en-US" sz="1500" b="0" dirty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432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年　　齢</a:t>
                      </a:r>
                      <a:endParaRPr kumimoji="1" lang="ja-JP" altLang="en-US" sz="2400" b="0" dirty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</a:rPr>
                        <a:t>制 限 な し</a:t>
                      </a:r>
                      <a:endParaRPr kumimoji="1" lang="en-US" altLang="ja-JP" sz="2400" b="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928">
                <a:tc gridSpan="2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１団体より複数名をご推薦の際は、申請書の優先順位欄にご記入ください。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下記に該当する方については申請できません。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○禁錮以上の刑に処せられた者　　</a:t>
                      </a:r>
                      <a:r>
                        <a:rPr kumimoji="1" lang="ja-JP" altLang="en-US" sz="1400" b="0" kern="1200" baseline="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 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○法人役員</a:t>
                      </a: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(</a:t>
                      </a: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使用人兼務役員除く</a:t>
                      </a:r>
                      <a:r>
                        <a:rPr kumimoji="1" lang="en-US" altLang="ja-JP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)</a:t>
                      </a: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○個人又は法人事業所における代表者の配偶者</a:t>
                      </a:r>
                      <a:endParaRPr kumimoji="1" lang="en-US" altLang="ja-JP" sz="1400" b="0" kern="1200" dirty="0" smtClean="0">
                        <a:solidFill>
                          <a:schemeClr val="tx1"/>
                        </a:solidFill>
                        <a:latin typeface="HGP明朝E" panose="02020900000000000000" pitchFamily="18" charset="-128"/>
                        <a:ea typeface="HGP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kern="1200" dirty="0" smtClean="0">
                          <a:solidFill>
                            <a:schemeClr val="tx1"/>
                          </a:solidFill>
                          <a:latin typeface="HGP明朝E" panose="02020900000000000000" pitchFamily="18" charset="-128"/>
                          <a:ea typeface="HGP明朝E" panose="02020900000000000000" pitchFamily="18" charset="-128"/>
                          <a:cs typeface="メイリオ" pitchFamily="50" charset="-128"/>
                        </a:rPr>
                        <a:t>○現在勤務地が市外の方             ○過去に同じ表彰区分で受賞された方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HGPｺﾞｼｯｸM" pitchFamily="50" charset="-128"/>
                        <a:ea typeface="HGPｺﾞｼｯｸM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正方形/長方形 20"/>
          <p:cNvSpPr/>
          <p:nvPr/>
        </p:nvSpPr>
        <p:spPr>
          <a:xfrm>
            <a:off x="0" y="9627553"/>
            <a:ext cx="7775575" cy="128016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190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78375" y="192013"/>
            <a:ext cx="731802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令和８年度</a:t>
            </a:r>
            <a:r>
              <a:rPr lang="ja-JP" altLang="en-US" sz="2400" dirty="0">
                <a:latin typeface="HGS明朝E" panose="02020900000000000000" pitchFamily="18" charset="-128"/>
                <a:ea typeface="HGS明朝E" panose="02020900000000000000" pitchFamily="18" charset="-128"/>
              </a:rPr>
              <a:t>府中市商工振興表彰</a:t>
            </a:r>
            <a:endParaRPr lang="en-US" altLang="ja-JP" sz="2400" dirty="0">
              <a:solidFill>
                <a:srgbClr val="6600CC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44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従業員表彰</a:t>
            </a:r>
            <a:r>
              <a:rPr lang="ja-JP" altLang="en-US" sz="4400" dirty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推薦募集</a:t>
            </a:r>
            <a:endParaRPr lang="en-US" altLang="ja-JP" sz="4400" dirty="0">
              <a:solidFill>
                <a:schemeClr val="accent4">
                  <a:lumMod val="50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endParaRPr kumimoji="1" lang="en-US" altLang="ja-JP" sz="3200" b="1" dirty="0" smtClean="0">
              <a:latin typeface="HGS教科書体" pitchFamily="18" charset="-128"/>
              <a:ea typeface="HGS教科書体" pitchFamily="18" charset="-128"/>
            </a:endParaRPr>
          </a:p>
        </p:txBody>
      </p:sp>
      <p:cxnSp>
        <p:nvCxnSpPr>
          <p:cNvPr id="32" name="直線コネクタ 31"/>
          <p:cNvCxnSpPr/>
          <p:nvPr/>
        </p:nvCxnSpPr>
        <p:spPr>
          <a:xfrm>
            <a:off x="372494" y="1373249"/>
            <a:ext cx="6984000" cy="13648"/>
          </a:xfrm>
          <a:prstGeom prst="line">
            <a:avLst/>
          </a:prstGeom>
          <a:ln w="57150" cmpd="dbl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359047" y="1777644"/>
            <a:ext cx="6978111" cy="800219"/>
          </a:xfrm>
          <a:prstGeom prst="rect">
            <a:avLst/>
          </a:prstGeom>
          <a:solidFill>
            <a:schemeClr val="accent4">
              <a:lumMod val="5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表 彰 資 格</a:t>
            </a:r>
            <a:r>
              <a:rPr lang="ja-JP" altLang="en-US" sz="2400" dirty="0">
                <a:solidFill>
                  <a:schemeClr val="bg1"/>
                </a:solidFill>
              </a:rPr>
              <a:t>　　　　 </a:t>
            </a:r>
            <a:endParaRPr lang="en-US" altLang="ja-JP" sz="2400" dirty="0">
              <a:solidFill>
                <a:schemeClr val="bg1"/>
              </a:solidFill>
            </a:endParaRPr>
          </a:p>
          <a:p>
            <a:pPr algn="ctr"/>
            <a:r>
              <a:rPr lang="en-US" altLang="ja-JP" sz="1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[</a:t>
            </a:r>
            <a:r>
              <a:rPr lang="ja-JP" altLang="en-US" sz="1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8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年数</a:t>
            </a:r>
            <a:r>
              <a:rPr lang="ja-JP" altLang="en-US" sz="1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の基準日</a:t>
            </a:r>
            <a:r>
              <a:rPr lang="ja-JP" altLang="en-US" sz="18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：２０２６年４月１日 ］</a:t>
            </a:r>
            <a:endParaRPr lang="ja-JP" altLang="en-US" sz="18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pic>
        <p:nvPicPr>
          <p:cNvPr id="38" name="Picture 3" descr="H:\MｙDocuments\08 綿引\CCIR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78" y="9840607"/>
            <a:ext cx="975116" cy="777700"/>
          </a:xfrm>
          <a:prstGeom prst="rect">
            <a:avLst/>
          </a:prstGeom>
          <a:noFill/>
        </p:spPr>
      </p:pic>
      <p:sp>
        <p:nvSpPr>
          <p:cNvPr id="30" name="テキスト ボックス 29"/>
          <p:cNvSpPr txBox="1"/>
          <p:nvPr/>
        </p:nvSpPr>
        <p:spPr>
          <a:xfrm>
            <a:off x="974861" y="2555166"/>
            <a:ext cx="658999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900" b="1" dirty="0">
                <a:latin typeface="HGP教科書体" pitchFamily="18" charset="-128"/>
                <a:ea typeface="HGP教科書体" pitchFamily="18" charset="-128"/>
                <a:cs typeface="メイリオ" pitchFamily="50" charset="-128"/>
              </a:rPr>
              <a:t>技能の研鑽に努め 優れた技能をもって他の模範となる方</a:t>
            </a:r>
            <a:endParaRPr lang="en-US" altLang="ja-JP" sz="1900" b="1" dirty="0">
              <a:latin typeface="HGP教科書体" pitchFamily="18" charset="-128"/>
              <a:ea typeface="HGP教科書体" pitchFamily="18" charset="-128"/>
              <a:cs typeface="メイリオ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434571" y="9783663"/>
            <a:ext cx="6354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お問合せ　 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〒</a:t>
            </a:r>
            <a:r>
              <a:rPr lang="en-US" altLang="ja-JP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183-0006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府中市緑町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3-5-2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むさし府中商工会議所　 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申 請 先　 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TEL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042-362-6421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FAX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042-369-9889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　　　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E-mail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info@tama5cci.or.jp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3990588" y="1330649"/>
            <a:ext cx="3833546" cy="547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推薦締切日：</a:t>
            </a:r>
            <a:r>
              <a:rPr lang="ja-JP" altLang="en-US" sz="12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８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１０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月</a:t>
            </a:r>
            <a:r>
              <a:rPr lang="ja-JP" altLang="en-US" sz="18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７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日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(</a:t>
            </a:r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水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)</a:t>
            </a:r>
            <a:endParaRPr lang="ja-JP" altLang="en-US" sz="1800" dirty="0">
              <a:solidFill>
                <a:schemeClr val="tx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783247" y="416828"/>
            <a:ext cx="127700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2400" dirty="0" smtClean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優 </a:t>
            </a:r>
            <a:r>
              <a:rPr lang="ja-JP" altLang="en-US" sz="2400" dirty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秀</a:t>
            </a:r>
            <a:endParaRPr lang="en-US" altLang="ja-JP" sz="2400" dirty="0">
              <a:solidFill>
                <a:schemeClr val="accent4">
                  <a:lumMod val="50000"/>
                </a:schemeClr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2400" dirty="0">
                <a:solidFill>
                  <a:schemeClr val="accent4">
                    <a:lumMod val="50000"/>
                  </a:schemeClr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技能者</a:t>
            </a:r>
          </a:p>
        </p:txBody>
      </p:sp>
      <p:sp>
        <p:nvSpPr>
          <p:cNvPr id="25" name="大かっこ 24"/>
          <p:cNvSpPr/>
          <p:nvPr/>
        </p:nvSpPr>
        <p:spPr>
          <a:xfrm>
            <a:off x="5728298" y="520260"/>
            <a:ext cx="1324303" cy="759725"/>
          </a:xfrm>
          <a:prstGeom prst="bracketPair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98283" y="8223006"/>
            <a:ext cx="775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～ 表彰式典のご案内 ～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　程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令和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年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25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(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水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)</a:t>
            </a: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式典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午後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時～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</a:t>
            </a:r>
            <a:endParaRPr lang="en-US" altLang="ja-JP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　場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むさし府中商工会議所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 大ホール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申請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金額　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　非会員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  <p:sp>
        <p:nvSpPr>
          <p:cNvPr id="31" name="テキスト ボックス 24"/>
          <p:cNvSpPr txBox="1"/>
          <p:nvPr/>
        </p:nvSpPr>
        <p:spPr>
          <a:xfrm>
            <a:off x="437284" y="6658845"/>
            <a:ext cx="7089266" cy="15286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2400" b="1" dirty="0" smtClean="0">
              <a:solidFill>
                <a:srgbClr val="FF0000"/>
              </a:solidFill>
              <a:latin typeface="HGPｺﾞｼｯｸM" pitchFamily="50" charset="-128"/>
              <a:ea typeface="HGPｺﾞｼｯｸM" pitchFamily="50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r>
              <a:rPr lang="ja-JP" altLang="en-US" sz="20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≪推薦方法≫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8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・候補者が所属する事業主のお名前でご推薦ください。</a:t>
            </a:r>
            <a:endParaRPr lang="en-US" altLang="ja-JP" sz="15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・申請書は本チラシ裏面 または当会議所ホームページで取得可能です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・ご提出方法は 会議所窓口へ直接お持ちいただくか、ご郵送、メール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　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(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info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＠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tama5cci.or.jp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)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にてお送りください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・受賞者については、本所表彰規定に基づき、審査会にて決定いたします</a:t>
            </a:r>
            <a:r>
              <a:rPr lang="ja-JP" altLang="en-US" sz="15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。</a:t>
            </a:r>
            <a:endParaRPr lang="ja-JP" altLang="en-US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配色A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F07F09"/>
      </a:accent2>
      <a:accent3>
        <a:srgbClr val="604878"/>
      </a:accent3>
      <a:accent4>
        <a:srgbClr val="4E8542"/>
      </a:accent4>
      <a:accent5>
        <a:srgbClr val="1B587C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17年金セミナー</Template>
  <TotalTime>0</TotalTime>
  <Words>360</Words>
  <Application>Microsoft Office PowerPoint</Application>
  <PresentationFormat>ユーザー設定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HGPｺﾞｼｯｸM</vt:lpstr>
      <vt:lpstr>HGP教科書体</vt:lpstr>
      <vt:lpstr>HGP明朝E</vt:lpstr>
      <vt:lpstr>HGS教科書体</vt:lpstr>
      <vt:lpstr>HGS明朝E</vt:lpstr>
      <vt:lpstr>ＭＳ Ｐゴシック</vt:lpstr>
      <vt:lpstr>UD デジタル 教科書体 N-R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2015-04-28T11:58:26Z</dcterms:created>
  <dcterms:modified xsi:type="dcterms:W3CDTF">2026-09-08T04:53:41Z</dcterms:modified>
</cp:coreProperties>
</file>