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68" r:id="rId2"/>
    <p:sldId id="267" r:id="rId3"/>
  </p:sldIdLst>
  <p:sldSz cx="7775575" cy="10907713"/>
  <p:notesSz cx="7053263" cy="10180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CC"/>
    <a:srgbClr val="FF33CC"/>
    <a:srgbClr val="AA2C38"/>
    <a:srgbClr val="FFFFFF"/>
    <a:srgbClr val="323232"/>
    <a:srgbClr val="FF6600"/>
    <a:srgbClr val="000000"/>
    <a:srgbClr val="D9EAD5"/>
    <a:srgbClr val="3B6431"/>
    <a:srgbClr val="20351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872" autoAdjust="0"/>
  </p:normalViewPr>
  <p:slideViewPr>
    <p:cSldViewPr snapToGrid="0">
      <p:cViewPr>
        <p:scale>
          <a:sx n="100" d="100"/>
          <a:sy n="100" d="100"/>
        </p:scale>
        <p:origin x="-738" y="48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35E51-B329-431E-985F-25E80CE22A97}" type="datetimeFigureOut">
              <a:rPr kumimoji="1" lang="ja-JP" altLang="en-US" smtClean="0"/>
              <a:pPr/>
              <a:t>2018/7/25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763588"/>
            <a:ext cx="272097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48FD1-5508-4A32-A3FA-5B088B54E4E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23557" y="9411285"/>
            <a:ext cx="7230794" cy="1318627"/>
          </a:xfrm>
          <a:prstGeom prst="rect">
            <a:avLst/>
          </a:prstGeom>
          <a:solidFill>
            <a:srgbClr val="CC00CC"/>
          </a:solidFill>
          <a:ln w="190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1020" y="112538"/>
            <a:ext cx="777557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100" dirty="0" smtClean="0">
                <a:solidFill>
                  <a:srgbClr val="CC00CC"/>
                </a:solidFill>
                <a:latin typeface="HGS明朝E" pitchFamily="18" charset="-128"/>
                <a:ea typeface="HGS明朝E" pitchFamily="18" charset="-128"/>
              </a:rPr>
              <a:t>府中市商工振興表彰式典</a:t>
            </a:r>
            <a:endParaRPr kumimoji="1" lang="ja-JP" altLang="en-US" sz="5100" dirty="0">
              <a:solidFill>
                <a:srgbClr val="CC00CC"/>
              </a:solidFill>
              <a:latin typeface="HGS明朝E" pitchFamily="18" charset="-128"/>
              <a:ea typeface="HGS明朝E" pitchFamily="18" charset="-128"/>
            </a:endParaRPr>
          </a:p>
        </p:txBody>
      </p:sp>
      <p:pic>
        <p:nvPicPr>
          <p:cNvPr id="3" name="Picture 3" descr="H:\MｙDocuments\08 綿引\CCIR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96" y="9537867"/>
            <a:ext cx="1357953" cy="1083030"/>
          </a:xfrm>
          <a:prstGeom prst="rect">
            <a:avLst/>
          </a:prstGeom>
          <a:solidFill>
            <a:srgbClr val="CC00CC"/>
          </a:solidFill>
        </p:spPr>
      </p:pic>
      <p:sp>
        <p:nvSpPr>
          <p:cNvPr id="5" name="テキスト ボックス 4"/>
          <p:cNvSpPr txBox="1"/>
          <p:nvPr/>
        </p:nvSpPr>
        <p:spPr>
          <a:xfrm>
            <a:off x="534573" y="942533"/>
            <a:ext cx="669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CC00CC"/>
                </a:solidFill>
                <a:latin typeface="HGP教科書体" pitchFamily="18" charset="-128"/>
                <a:ea typeface="HGP教科書体" pitchFamily="18" charset="-128"/>
              </a:rPr>
              <a:t>～会員事業所経営者表彰　推薦募集～</a:t>
            </a:r>
            <a:endParaRPr lang="ja-JP" altLang="en-US" sz="2800" b="1" dirty="0">
              <a:solidFill>
                <a:srgbClr val="CC00CC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3795" y="1542847"/>
            <a:ext cx="6977574" cy="4648324"/>
          </a:xfrm>
          <a:prstGeom prst="rect">
            <a:avLst/>
          </a:prstGeom>
          <a:noFill/>
          <a:ln w="57150" cmpd="thickThin">
            <a:solidFill>
              <a:srgbClr val="CC00CC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solidFill>
                  <a:srgbClr val="AA2C38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kumimoji="1" lang="ja-JP" altLang="en-US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表彰区分</a:t>
            </a:r>
            <a:r>
              <a:rPr kumimoji="1" lang="ja-JP" altLang="en-US" sz="22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経営者表彰</a:t>
            </a:r>
            <a:r>
              <a:rPr kumimoji="1" lang="en-US" altLang="ja-JP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1" lang="ja-JP" altLang="en-US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優秀技能者</a:t>
            </a:r>
            <a:r>
              <a:rPr kumimoji="1" lang="en-US" altLang="ja-JP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1" lang="ja-JP" altLang="en-US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≪定員</a:t>
            </a:r>
            <a:r>
              <a:rPr kumimoji="1" lang="en-US" altLang="ja-JP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kumimoji="1" lang="ja-JP" altLang="en-US" sz="22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名≫</a:t>
            </a:r>
            <a:endParaRPr kumimoji="1" lang="en-US" altLang="ja-JP" sz="2200" b="1" dirty="0" smtClean="0">
              <a:solidFill>
                <a:srgbClr val="CC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200" b="1" dirty="0" smtClean="0">
              <a:solidFill>
                <a:srgbClr val="AA2C38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4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</a:t>
            </a:r>
            <a:r>
              <a:rPr kumimoji="1" lang="en-US" altLang="ja-JP" sz="24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</a:t>
            </a:r>
            <a:r>
              <a:rPr kumimoji="1" lang="ja-JP" altLang="en-US" sz="24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表彰資格</a:t>
            </a:r>
            <a:r>
              <a:rPr kumimoji="1" lang="en-US" altLang="ja-JP" sz="24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  <a:p>
            <a:r>
              <a:rPr lang="ja-JP" altLang="en-US" sz="1100" b="1" dirty="0" smtClean="0">
                <a:solidFill>
                  <a:srgbClr val="CC00CC"/>
                </a:solidFill>
                <a:latin typeface="+mj-ea"/>
                <a:cs typeface="メイリオ" pitchFamily="50" charset="-128"/>
              </a:rPr>
              <a:t>●</a:t>
            </a:r>
            <a:r>
              <a:rPr lang="en-US" altLang="ja-JP" sz="1800" b="1" dirty="0" smtClean="0">
                <a:solidFill>
                  <a:srgbClr val="CC00CC"/>
                </a:solidFill>
                <a:latin typeface="+mj-ea"/>
                <a:cs typeface="メイリオ" pitchFamily="50" charset="-128"/>
              </a:rPr>
              <a:t>5</a:t>
            </a:r>
            <a:r>
              <a:rPr lang="ja-JP" altLang="en-US" sz="1800" b="1" dirty="0" smtClean="0">
                <a:solidFill>
                  <a:srgbClr val="CC00CC"/>
                </a:solidFill>
                <a:latin typeface="+mj-ea"/>
                <a:cs typeface="メイリオ" pitchFamily="50" charset="-128"/>
              </a:rPr>
              <a:t>年以上継続して むさし府中商工会議所の会員 である</a:t>
            </a:r>
            <a:endParaRPr lang="en-US" altLang="ja-JP" sz="1800" b="1" dirty="0" smtClean="0">
              <a:solidFill>
                <a:srgbClr val="CC00CC"/>
              </a:solidFill>
              <a:latin typeface="+mj-ea"/>
              <a:cs typeface="メイリオ" pitchFamily="50" charset="-128"/>
            </a:endParaRPr>
          </a:p>
          <a:p>
            <a:r>
              <a:rPr lang="ja-JP" altLang="en-US" sz="1100" b="1" dirty="0" smtClean="0">
                <a:solidFill>
                  <a:srgbClr val="CC00CC"/>
                </a:solidFill>
                <a:latin typeface="+mj-ea"/>
                <a:cs typeface="メイリオ" pitchFamily="50" charset="-128"/>
              </a:rPr>
              <a:t>●</a:t>
            </a:r>
            <a:r>
              <a:rPr lang="ja-JP" altLang="en-US" sz="1800" b="1" dirty="0" smtClean="0">
                <a:solidFill>
                  <a:srgbClr val="CC00CC"/>
                </a:solidFill>
                <a:latin typeface="+mj-ea"/>
                <a:cs typeface="メイリオ" pitchFamily="50" charset="-128"/>
              </a:rPr>
              <a:t>経営者として業務に従事している方</a:t>
            </a:r>
            <a:endParaRPr lang="en-US" altLang="ja-JP" sz="1800" b="1" dirty="0" smtClean="0">
              <a:solidFill>
                <a:srgbClr val="CC00CC"/>
              </a:solidFill>
              <a:latin typeface="+mj-ea"/>
              <a:cs typeface="メイリオ" pitchFamily="50" charset="-128"/>
            </a:endParaRPr>
          </a:p>
          <a:p>
            <a:r>
              <a:rPr lang="ja-JP" altLang="en-US" sz="1100" b="1" dirty="0" smtClean="0">
                <a:solidFill>
                  <a:srgbClr val="CC00CC"/>
                </a:solidFill>
                <a:latin typeface="+mn-ea"/>
                <a:cs typeface="メイリオ" pitchFamily="50" charset="-128"/>
              </a:rPr>
              <a:t>●</a:t>
            </a:r>
            <a:r>
              <a:rPr lang="ja-JP" altLang="en-US" sz="1800" b="1" dirty="0" smtClean="0">
                <a:solidFill>
                  <a:srgbClr val="CC00CC"/>
                </a:solidFill>
                <a:latin typeface="+mn-ea"/>
                <a:cs typeface="メイリオ" pitchFamily="50" charset="-128"/>
              </a:rPr>
              <a:t>同一職種に</a:t>
            </a:r>
            <a:r>
              <a:rPr lang="en-US" altLang="ja-JP" sz="1800" b="1" dirty="0" smtClean="0">
                <a:solidFill>
                  <a:srgbClr val="CC00CC"/>
                </a:solidFill>
                <a:latin typeface="+mn-ea"/>
                <a:cs typeface="メイリオ" pitchFamily="50" charset="-128"/>
              </a:rPr>
              <a:t>10</a:t>
            </a:r>
            <a:r>
              <a:rPr lang="ja-JP" altLang="en-US" sz="1800" b="1" dirty="0" smtClean="0">
                <a:solidFill>
                  <a:srgbClr val="CC00CC"/>
                </a:solidFill>
                <a:latin typeface="+mn-ea"/>
                <a:cs typeface="メイリオ" pitchFamily="50" charset="-128"/>
              </a:rPr>
              <a:t>年以上従事している方</a:t>
            </a:r>
            <a:r>
              <a:rPr lang="en-US" altLang="ja-JP" sz="1600" dirty="0" smtClean="0">
                <a:solidFill>
                  <a:srgbClr val="CC00CC"/>
                </a:solidFill>
                <a:latin typeface="+mn-ea"/>
                <a:cs typeface="メイリオ" pitchFamily="50" charset="-128"/>
              </a:rPr>
              <a:t>(</a:t>
            </a:r>
            <a:r>
              <a:rPr lang="ja-JP" altLang="en-US" sz="1600" dirty="0" smtClean="0">
                <a:solidFill>
                  <a:srgbClr val="CC00CC"/>
                </a:solidFill>
                <a:latin typeface="+mn-ea"/>
                <a:cs typeface="メイリオ" pitchFamily="50" charset="-128"/>
              </a:rPr>
              <a:t>過去、他社の従事期間も合算可</a:t>
            </a:r>
            <a:r>
              <a:rPr lang="en-US" altLang="ja-JP" sz="1600" dirty="0" smtClean="0">
                <a:solidFill>
                  <a:srgbClr val="CC00CC"/>
                </a:solidFill>
                <a:latin typeface="+mn-ea"/>
                <a:cs typeface="メイリオ" pitchFamily="50" charset="-128"/>
              </a:rPr>
              <a:t>)</a:t>
            </a:r>
          </a:p>
          <a:p>
            <a:endParaRPr lang="en-US" altLang="ja-JP" sz="1800" b="1" dirty="0" smtClean="0">
              <a:solidFill>
                <a:srgbClr val="CC00CC"/>
              </a:solidFill>
              <a:latin typeface="+mj-ea"/>
              <a:cs typeface="メイリオ" pitchFamily="50" charset="-128"/>
            </a:endParaRPr>
          </a:p>
          <a:p>
            <a:r>
              <a:rPr lang="ja-JP" altLang="en-US" sz="1400" b="1" dirty="0" smtClean="0">
                <a:solidFill>
                  <a:srgbClr val="CC00CC"/>
                </a:solidFill>
                <a:latin typeface="+mj-ea"/>
                <a:cs typeface="メイリオ" pitchFamily="50" charset="-128"/>
              </a:rPr>
              <a:t>○上記資格を満たし、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技能の研鑽に努め、また優れた技能をもって他の模範となる方</a:t>
            </a:r>
          </a:p>
          <a:p>
            <a:r>
              <a:rPr lang="ja-JP" altLang="en-US" sz="1400" b="1" dirty="0" smtClean="0">
                <a:solidFill>
                  <a:srgbClr val="CC00CC"/>
                </a:solidFill>
                <a:latin typeface="+mj-ea"/>
                <a:cs typeface="メイリオ" pitchFamily="50" charset="-128"/>
              </a:rPr>
              <a:t>○推薦団体の長が被表彰候補者としてふさわしいと認める方　○年齢制限なし</a:t>
            </a:r>
          </a:p>
          <a:p>
            <a:r>
              <a:rPr kumimoji="1" lang="ja-JP" altLang="en-US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4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endParaRPr lang="en-US" altLang="ja-JP" sz="2400" b="1" dirty="0" smtClean="0">
              <a:solidFill>
                <a:srgbClr val="CC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※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年齢・年数の基準日は平成</a:t>
            </a:r>
            <a:r>
              <a:rPr lang="en-US" altLang="ja-JP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30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年</a:t>
            </a:r>
            <a:r>
              <a:rPr lang="en-US" altLang="ja-JP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4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月</a:t>
            </a:r>
            <a:r>
              <a:rPr lang="en-US" altLang="ja-JP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日時点となります。</a:t>
            </a:r>
            <a:endParaRPr lang="en-US" altLang="ja-JP" sz="1400" b="1" dirty="0" smtClean="0">
              <a:solidFill>
                <a:srgbClr val="CC00CC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en-US" altLang="ja-JP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※1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団体より複数候補者を推薦する場合は、申請書の優先順位欄へご記入ください。</a:t>
            </a:r>
          </a:p>
          <a:p>
            <a:r>
              <a:rPr lang="en-US" altLang="ja-JP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※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職種については東京都マイスターに準じます。</a:t>
            </a:r>
            <a:r>
              <a:rPr lang="en-US" altLang="ja-JP" sz="1400" b="1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400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(</a:t>
            </a:r>
            <a:r>
              <a:rPr lang="ja-JP" altLang="en-US" sz="1400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当会議所ＨＰ参照方</a:t>
            </a:r>
            <a:r>
              <a:rPr lang="en-US" altLang="ja-JP" sz="1400" dirty="0" smtClean="0">
                <a:solidFill>
                  <a:srgbClr val="CC00CC"/>
                </a:solidFill>
                <a:latin typeface="メイリオ"/>
                <a:ea typeface="メイリオ"/>
                <a:cs typeface="メイリオ"/>
              </a:rPr>
              <a:t>)</a:t>
            </a:r>
          </a:p>
          <a:p>
            <a:endParaRPr lang="en-US" altLang="ja-JP" dirty="0" smtClean="0">
              <a:solidFill>
                <a:srgbClr val="CC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下記①～④に該当する方については申請できません。</a:t>
            </a:r>
          </a:p>
          <a:p>
            <a:r>
              <a:rPr lang="ja-JP" altLang="en-US" sz="14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①本所会員として</a:t>
            </a:r>
            <a:r>
              <a:rPr lang="en-US" altLang="ja-JP" sz="14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4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年未満の事業所　　 　　②本所の会費を滞納している事業所　</a:t>
            </a:r>
          </a:p>
          <a:p>
            <a:r>
              <a:rPr lang="ja-JP" altLang="en-US" sz="14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③禁錮以上の刑に処せられた者　　      　　④過去に同じ表彰区分で受賞された方　</a:t>
            </a:r>
            <a:endParaRPr lang="en-US" altLang="ja-JP" sz="1400" b="1" dirty="0" smtClean="0">
              <a:solidFill>
                <a:srgbClr val="CC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8432" y="8947272"/>
            <a:ext cx="183759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C00CC"/>
                </a:solidFill>
              </a:rPr>
              <a:t>式典日時</a:t>
            </a:r>
            <a:endParaRPr kumimoji="1" lang="ja-JP" altLang="en-US" b="1" dirty="0">
              <a:solidFill>
                <a:srgbClr val="CC00CC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9855" y="8439736"/>
            <a:ext cx="139468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C00CC"/>
                </a:solidFill>
              </a:rPr>
              <a:t>式典会場</a:t>
            </a:r>
            <a:endParaRPr kumimoji="1" lang="ja-JP" altLang="en-US" b="1" dirty="0">
              <a:solidFill>
                <a:srgbClr val="CC00CC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48393" y="8447866"/>
            <a:ext cx="1983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CC00CC"/>
                </a:solidFill>
              </a:rPr>
              <a:t>11</a:t>
            </a:r>
            <a:r>
              <a:rPr kumimoji="1" lang="ja-JP" altLang="en-US" sz="2400" b="1" dirty="0" smtClean="0">
                <a:solidFill>
                  <a:srgbClr val="CC00CC"/>
                </a:solidFill>
              </a:rPr>
              <a:t>月</a:t>
            </a:r>
            <a:r>
              <a:rPr kumimoji="1" lang="en-US" altLang="ja-JP" sz="2400" b="1" dirty="0" smtClean="0">
                <a:solidFill>
                  <a:srgbClr val="CC00CC"/>
                </a:solidFill>
              </a:rPr>
              <a:t>21</a:t>
            </a:r>
            <a:r>
              <a:rPr kumimoji="1" lang="ja-JP" altLang="en-US" sz="2400" b="1" dirty="0" smtClean="0">
                <a:solidFill>
                  <a:srgbClr val="CC00CC"/>
                </a:solidFill>
              </a:rPr>
              <a:t>日</a:t>
            </a:r>
            <a:r>
              <a:rPr kumimoji="1" lang="en-US" altLang="ja-JP" sz="2400" b="1" dirty="0" smtClean="0">
                <a:solidFill>
                  <a:srgbClr val="CC00CC"/>
                </a:solidFill>
              </a:rPr>
              <a:t>(</a:t>
            </a:r>
            <a:r>
              <a:rPr lang="ja-JP" altLang="en-US" sz="2400" b="1" dirty="0" smtClean="0">
                <a:solidFill>
                  <a:srgbClr val="CC00CC"/>
                </a:solidFill>
              </a:rPr>
              <a:t>水</a:t>
            </a:r>
            <a:r>
              <a:rPr kumimoji="1" lang="en-US" altLang="ja-JP" sz="2400" b="1" dirty="0" smtClean="0">
                <a:solidFill>
                  <a:srgbClr val="CC00CC"/>
                </a:solidFill>
              </a:rPr>
              <a:t>)</a:t>
            </a:r>
            <a:endParaRPr kumimoji="1" lang="ja-JP" altLang="en-US" sz="2400" b="1" dirty="0">
              <a:solidFill>
                <a:srgbClr val="CC00CC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75668" y="8460178"/>
            <a:ext cx="355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CC00CC"/>
                </a:solidFill>
              </a:rPr>
              <a:t>午後</a:t>
            </a:r>
            <a:r>
              <a:rPr kumimoji="1" lang="en-US" altLang="ja-JP" sz="2400" b="1" dirty="0" smtClean="0">
                <a:solidFill>
                  <a:srgbClr val="CC00CC"/>
                </a:solidFill>
              </a:rPr>
              <a:t>2</a:t>
            </a:r>
            <a:r>
              <a:rPr kumimoji="1" lang="ja-JP" altLang="en-US" sz="2400" b="1" dirty="0" smtClean="0">
                <a:solidFill>
                  <a:srgbClr val="CC00CC"/>
                </a:solidFill>
              </a:rPr>
              <a:t>時～午後</a:t>
            </a:r>
            <a:r>
              <a:rPr kumimoji="1" lang="en-US" altLang="ja-JP" sz="2400" b="1" dirty="0" smtClean="0">
                <a:solidFill>
                  <a:srgbClr val="CC00CC"/>
                </a:solidFill>
              </a:rPr>
              <a:t>3</a:t>
            </a:r>
            <a:r>
              <a:rPr kumimoji="1" lang="ja-JP" altLang="en-US" sz="2400" b="1" dirty="0" smtClean="0">
                <a:solidFill>
                  <a:srgbClr val="CC00CC"/>
                </a:solidFill>
              </a:rPr>
              <a:t>時</a:t>
            </a:r>
            <a:r>
              <a:rPr kumimoji="1" lang="en-US" altLang="ja-JP" sz="2400" b="1" dirty="0" smtClean="0">
                <a:solidFill>
                  <a:srgbClr val="CC00CC"/>
                </a:solidFill>
              </a:rPr>
              <a:t>30</a:t>
            </a:r>
            <a:r>
              <a:rPr kumimoji="1" lang="ja-JP" altLang="en-US" sz="2400" b="1" dirty="0" smtClean="0">
                <a:solidFill>
                  <a:srgbClr val="CC00CC"/>
                </a:solidFill>
              </a:rPr>
              <a:t>分</a:t>
            </a:r>
            <a:endParaRPr kumimoji="1" lang="en-US" altLang="ja-JP" sz="2400" b="1" dirty="0" smtClean="0">
              <a:solidFill>
                <a:srgbClr val="CC00CC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61805" y="8967934"/>
            <a:ext cx="464233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C00CC"/>
                </a:solidFill>
              </a:rPr>
              <a:t>むさし府中商工会議所会館　大ホール</a:t>
            </a:r>
            <a:r>
              <a:rPr kumimoji="1" lang="ja-JP" altLang="en-US" b="1" dirty="0" smtClean="0">
                <a:solidFill>
                  <a:srgbClr val="AA2C38"/>
                </a:solidFill>
              </a:rPr>
              <a:t>　</a:t>
            </a:r>
            <a:endParaRPr kumimoji="1" lang="ja-JP" altLang="en-US" b="1" dirty="0">
              <a:solidFill>
                <a:srgbClr val="AA2C38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0505" y="6254606"/>
            <a:ext cx="6710289" cy="14875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申込方法</a:t>
            </a:r>
            <a:endParaRPr lang="en-US" altLang="ja-JP" sz="2400" b="1" dirty="0" smtClean="0">
              <a:solidFill>
                <a:srgbClr val="CC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候補者の所属する「部会長」「分科会長又は所属する組合等の長」が、</a:t>
            </a:r>
            <a:r>
              <a:rPr lang="en-US" altLang="ja-JP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経営者表彰候補者申請書</a:t>
            </a:r>
            <a:r>
              <a:rPr lang="en-US" altLang="ja-JP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</a:t>
            </a:r>
            <a:r>
              <a:rPr lang="ja-JP" altLang="en-US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に必要事項を記入の上、本所窓口にご持参いただくか、ご郵送</a:t>
            </a:r>
            <a:r>
              <a:rPr lang="en-US" altLang="ja-JP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消印有効</a:t>
            </a:r>
            <a:r>
              <a:rPr lang="en-US" altLang="ja-JP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6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</a:t>
            </a: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6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申請書は、本所</a:t>
            </a:r>
            <a:r>
              <a:rPr lang="en-US" altLang="ja-JP" sz="16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HP</a:t>
            </a:r>
            <a:r>
              <a:rPr lang="ja-JP" altLang="en-US" sz="16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たまごネットからもダウンロードできます。</a:t>
            </a:r>
            <a:endParaRPr lang="en-US" altLang="ja-JP" sz="1600" dirty="0" smtClean="0">
              <a:solidFill>
                <a:srgbClr val="CC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</a:t>
            </a:r>
            <a:r>
              <a:rPr lang="en-US" altLang="ja-JP" sz="16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(http://www.tama5cci.or.jp) </a:t>
            </a:r>
            <a:r>
              <a:rPr lang="ja-JP" altLang="en-US" sz="1600" dirty="0" smtClean="0">
                <a:solidFill>
                  <a:srgbClr val="AA2C38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600" dirty="0" smtClean="0">
              <a:solidFill>
                <a:srgbClr val="AA2C38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8640" y="8093521"/>
            <a:ext cx="6597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受賞者につきましては、本所表彰規定に基づき審査会で決定致します。</a:t>
            </a:r>
            <a:endParaRPr lang="en-US" altLang="ja-JP" sz="1600" dirty="0" smtClean="0">
              <a:solidFill>
                <a:srgbClr val="CC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47817" y="9481625"/>
            <a:ext cx="5036195" cy="1202124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FFFF"/>
                </a:solidFill>
              </a:rPr>
              <a:t>お問合せ・申請先</a:t>
            </a:r>
            <a:endParaRPr kumimoji="1" lang="en-US" altLang="ja-JP" b="1" dirty="0" smtClean="0">
              <a:solidFill>
                <a:srgbClr val="FFFFFF"/>
              </a:solidFill>
            </a:endParaRPr>
          </a:p>
          <a:p>
            <a:r>
              <a:rPr lang="ja-JP" altLang="en-US" b="1" dirty="0" smtClean="0">
                <a:solidFill>
                  <a:srgbClr val="FFFFFF"/>
                </a:solidFill>
              </a:rPr>
              <a:t>むさし府中商工会議所　中小企業相談所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r>
              <a:rPr lang="ja-JP" altLang="en-US" sz="1600" b="1" dirty="0" smtClean="0">
                <a:solidFill>
                  <a:srgbClr val="FFFFFF"/>
                </a:solidFill>
              </a:rPr>
              <a:t>〒</a:t>
            </a:r>
            <a:r>
              <a:rPr lang="en-US" altLang="ja-JP" sz="1600" b="1" dirty="0" smtClean="0">
                <a:solidFill>
                  <a:srgbClr val="FFFFFF"/>
                </a:solidFill>
              </a:rPr>
              <a:t>183-0006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　</a:t>
            </a:r>
            <a:endParaRPr lang="en-US" altLang="ja-JP" sz="1600" b="1" dirty="0" smtClean="0">
              <a:solidFill>
                <a:srgbClr val="FFFFFF"/>
              </a:solidFill>
            </a:endParaRPr>
          </a:p>
          <a:p>
            <a:r>
              <a:rPr lang="ja-JP" altLang="en-US" sz="1600" b="1" dirty="0" smtClean="0">
                <a:solidFill>
                  <a:srgbClr val="FFFFFF"/>
                </a:solidFill>
              </a:rPr>
              <a:t>府中市緑町</a:t>
            </a:r>
            <a:r>
              <a:rPr lang="en-US" altLang="ja-JP" sz="1600" b="1" dirty="0" smtClean="0">
                <a:solidFill>
                  <a:srgbClr val="FFFFFF"/>
                </a:solidFill>
              </a:rPr>
              <a:t>3-5-2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　</a:t>
            </a:r>
            <a:r>
              <a:rPr lang="en-US" altLang="ja-JP" sz="1600" b="1" dirty="0" smtClean="0">
                <a:solidFill>
                  <a:srgbClr val="FFFFFF"/>
                </a:solidFill>
              </a:rPr>
              <a:t>TEL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：</a:t>
            </a:r>
            <a:r>
              <a:rPr lang="en-US" altLang="ja-JP" sz="1600" b="1" dirty="0" smtClean="0">
                <a:solidFill>
                  <a:srgbClr val="FFFFFF"/>
                </a:solidFill>
              </a:rPr>
              <a:t>042-362-6421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 </a:t>
            </a:r>
            <a:r>
              <a:rPr lang="en-US" altLang="ja-JP" sz="1600" b="1" dirty="0" smtClean="0">
                <a:solidFill>
                  <a:srgbClr val="FFFFFF"/>
                </a:solidFill>
              </a:rPr>
              <a:t>FAX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：</a:t>
            </a:r>
            <a:r>
              <a:rPr lang="en-US" altLang="ja-JP" sz="1600" b="1" dirty="0" smtClean="0">
                <a:solidFill>
                  <a:srgbClr val="FFFFFF"/>
                </a:solidFill>
              </a:rPr>
              <a:t>042-369-9889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4572" y="7701606"/>
            <a:ext cx="678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申請締切日　平成</a:t>
            </a:r>
            <a:r>
              <a:rPr kumimoji="1" lang="en-US" altLang="ja-JP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kumimoji="1" lang="ja-JP" altLang="en-US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kumimoji="1" lang="en-US" altLang="ja-JP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kumimoji="1" lang="ja-JP" altLang="en-US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kumimoji="1" lang="en-US" altLang="ja-JP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28</a:t>
            </a:r>
            <a:r>
              <a:rPr kumimoji="1" lang="ja-JP" altLang="en-US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kumimoji="1" lang="en-US" altLang="ja-JP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1" lang="ja-JP" altLang="en-US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</a:t>
            </a:r>
            <a:r>
              <a:rPr kumimoji="1" lang="en-US" altLang="ja-JP" sz="2800" b="1" dirty="0" smtClean="0">
                <a:solidFill>
                  <a:srgbClr val="CC00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1"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647181" y="8408824"/>
            <a:ext cx="1295919" cy="464234"/>
          </a:xfrm>
          <a:prstGeom prst="roundRect">
            <a:avLst/>
          </a:prstGeom>
          <a:noFill/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>
            <a:off x="471488" y="2071685"/>
            <a:ext cx="7015162" cy="3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57200" y="5314950"/>
            <a:ext cx="6986588" cy="14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角丸四角形 30"/>
          <p:cNvSpPr/>
          <p:nvPr/>
        </p:nvSpPr>
        <p:spPr>
          <a:xfrm>
            <a:off x="642413" y="8918424"/>
            <a:ext cx="1295919" cy="464234"/>
          </a:xfrm>
          <a:prstGeom prst="roundRect">
            <a:avLst/>
          </a:prstGeom>
          <a:noFill/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25084" y="196522"/>
          <a:ext cx="7343336" cy="10539096"/>
        </p:xfrm>
        <a:graphic>
          <a:graphicData uri="http://schemas.openxmlformats.org/presentationml/2006/ole">
            <p:oleObj spid="_x0000_s2069" name="Document" r:id="rId3" imgW="6252212" imgH="9237334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配色A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9F2936"/>
      </a:accent1>
      <a:accent2>
        <a:srgbClr val="F07F09"/>
      </a:accent2>
      <a:accent3>
        <a:srgbClr val="604878"/>
      </a:accent3>
      <a:accent4>
        <a:srgbClr val="4E8542"/>
      </a:accent4>
      <a:accent5>
        <a:srgbClr val="1B587C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2.potx" id="{A2FFFB87-B135-4F6F-93C3-31EBF096B488}" vid="{48EE3F0C-4BC7-4324-B8FB-B9F6BD660F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17年金セミナー</Template>
  <TotalTime>0</TotalTime>
  <Words>129</Words>
  <Application>Microsoft Office PowerPoint</Application>
  <PresentationFormat>ユーザー設定</PresentationFormat>
  <Paragraphs>34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テーマ</vt:lpstr>
      <vt:lpstr>Document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2015-04-28T11:58:26Z</dcterms:created>
  <dcterms:modified xsi:type="dcterms:W3CDTF">2018-07-25T07:13:08Z</dcterms:modified>
</cp:coreProperties>
</file>