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68" r:id="rId2"/>
    <p:sldId id="269" r:id="rId3"/>
  </p:sldIdLst>
  <p:sldSz cx="7775575" cy="10907713"/>
  <p:notesSz cx="7053263" cy="10180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FFFFFF"/>
    <a:srgbClr val="AA2C38"/>
    <a:srgbClr val="323232"/>
    <a:srgbClr val="FF6600"/>
    <a:srgbClr val="000000"/>
    <a:srgbClr val="D9EAD5"/>
    <a:srgbClr val="3B6431"/>
    <a:srgbClr val="20351B"/>
    <a:srgbClr val="2B0B0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872" autoAdjust="0"/>
  </p:normalViewPr>
  <p:slideViewPr>
    <p:cSldViewPr snapToGrid="0">
      <p:cViewPr>
        <p:scale>
          <a:sx n="100" d="100"/>
          <a:sy n="100" d="100"/>
        </p:scale>
        <p:origin x="-738" y="858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___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323557" y="9383149"/>
            <a:ext cx="7230794" cy="1332475"/>
          </a:xfrm>
          <a:prstGeom prst="rect">
            <a:avLst/>
          </a:prstGeom>
          <a:solidFill>
            <a:srgbClr val="000099"/>
          </a:solidFill>
          <a:ln w="190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1020" y="112538"/>
            <a:ext cx="777557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100" dirty="0" smtClean="0">
                <a:solidFill>
                  <a:srgbClr val="000099"/>
                </a:solidFill>
                <a:latin typeface="HGS明朝E" pitchFamily="18" charset="-128"/>
                <a:ea typeface="HGS明朝E" pitchFamily="18" charset="-128"/>
              </a:rPr>
              <a:t>府中市商工振興表彰式典</a:t>
            </a:r>
            <a:endParaRPr kumimoji="1" lang="ja-JP" altLang="en-US" sz="5100" dirty="0">
              <a:solidFill>
                <a:srgbClr val="000099"/>
              </a:solidFill>
              <a:latin typeface="HGS明朝E" pitchFamily="18" charset="-128"/>
              <a:ea typeface="HGS明朝E" pitchFamily="18" charset="-128"/>
            </a:endParaRPr>
          </a:p>
        </p:txBody>
      </p:sp>
      <p:pic>
        <p:nvPicPr>
          <p:cNvPr id="3" name="Picture 3" descr="H:\MｙDocuments\08 綿引\CCIR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592" y="9467921"/>
            <a:ext cx="1428291" cy="1139128"/>
          </a:xfrm>
          <a:prstGeom prst="rect">
            <a:avLst/>
          </a:prstGeom>
          <a:solidFill>
            <a:srgbClr val="000099"/>
          </a:solidFill>
        </p:spPr>
      </p:pic>
      <p:sp>
        <p:nvSpPr>
          <p:cNvPr id="5" name="テキスト ボックス 4"/>
          <p:cNvSpPr txBox="1"/>
          <p:nvPr/>
        </p:nvSpPr>
        <p:spPr>
          <a:xfrm>
            <a:off x="534573" y="942533"/>
            <a:ext cx="6696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～会員事業所従業員表彰　</a:t>
            </a:r>
            <a:r>
              <a:rPr lang="ja-JP" altLang="en-US" sz="2800" b="1" dirty="0" smtClean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推薦募集</a:t>
            </a:r>
            <a:r>
              <a:rPr kumimoji="1" lang="ja-JP" altLang="en-US" sz="2800" b="1" dirty="0" smtClean="0">
                <a:solidFill>
                  <a:srgbClr val="000099"/>
                </a:solidFill>
                <a:latin typeface="HGP教科書体" pitchFamily="18" charset="-128"/>
                <a:ea typeface="HGP教科書体" pitchFamily="18" charset="-128"/>
              </a:rPr>
              <a:t>～</a:t>
            </a:r>
            <a:endParaRPr kumimoji="1" lang="ja-JP" altLang="en-US" sz="2800" b="1" dirty="0">
              <a:solidFill>
                <a:srgbClr val="000099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760" y="1514489"/>
            <a:ext cx="7174523" cy="5047536"/>
          </a:xfrm>
          <a:prstGeom prst="rect">
            <a:avLst/>
          </a:prstGeom>
          <a:noFill/>
          <a:ln w="57150" cmpd="thickThin">
            <a:solidFill>
              <a:srgbClr val="000099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表彰区分</a:t>
            </a:r>
            <a:r>
              <a:rPr lang="ja-JP" altLang="en-US" sz="22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従業員表彰</a:t>
            </a:r>
            <a:r>
              <a:rPr lang="en-US" altLang="ja-JP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 秀</a:t>
            </a:r>
            <a:r>
              <a:rPr lang="en-US" altLang="ja-JP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≪定員</a:t>
            </a:r>
            <a:r>
              <a:rPr lang="en-US" altLang="ja-JP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100</a:t>
            </a:r>
            <a:r>
              <a:rPr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名≫</a:t>
            </a:r>
            <a:endParaRPr lang="en-US" altLang="ja-JP" sz="2200" b="1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2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表彰資格</a:t>
            </a:r>
            <a:r>
              <a:rPr lang="ja-JP" altLang="en-US" sz="24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endParaRPr lang="en-US" altLang="ja-JP" sz="2200" b="1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●</a:t>
            </a:r>
            <a:r>
              <a:rPr lang="en-US" altLang="ja-JP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1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事業所に</a:t>
            </a:r>
            <a:r>
              <a:rPr lang="en-US" altLang="ja-JP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10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年以上</a:t>
            </a:r>
            <a:r>
              <a:rPr lang="en-US" altLang="ja-JP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(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en-US" altLang="ja-JP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20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年</a:t>
            </a:r>
            <a:r>
              <a:rPr lang="en-US" altLang="ja-JP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4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月</a:t>
            </a:r>
            <a:r>
              <a:rPr lang="en-US" altLang="ja-JP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1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日以前に入社し</a:t>
            </a:r>
            <a:r>
              <a:rPr lang="en-US" altLang="ja-JP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)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継続して勤務している方</a:t>
            </a:r>
            <a:endParaRPr lang="en-US" altLang="ja-JP" sz="1400" b="1" dirty="0" smtClean="0">
              <a:solidFill>
                <a:srgbClr val="000099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●職務に精励し他の模範となる方で、事業主が成績・品行共に優秀と認める方</a:t>
            </a:r>
            <a:endParaRPr lang="en-US" altLang="ja-JP" sz="2400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1000" b="1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表彰区分</a:t>
            </a:r>
            <a:r>
              <a:rPr kumimoji="1" lang="ja-JP" altLang="en-US" sz="22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従業員</a:t>
            </a:r>
            <a:r>
              <a:rPr kumimoji="1"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表彰</a:t>
            </a:r>
            <a:r>
              <a:rPr kumimoji="1" lang="en-US" altLang="ja-JP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kumimoji="1"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最</a:t>
            </a:r>
            <a:r>
              <a:rPr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優秀</a:t>
            </a:r>
            <a:r>
              <a:rPr kumimoji="1" lang="en-US" altLang="ja-JP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kumimoji="1"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≪定員</a:t>
            </a:r>
            <a:r>
              <a:rPr kumimoji="1" lang="en-US" altLang="ja-JP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kumimoji="1"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名≫</a:t>
            </a:r>
            <a:endParaRPr kumimoji="1" lang="en-US" altLang="ja-JP" sz="2200" b="1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22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表彰資格　</a:t>
            </a:r>
            <a:r>
              <a:rPr lang="ja-JP" altLang="en-US" sz="24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endParaRPr lang="en-US" altLang="ja-JP" sz="2400" b="1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●</a:t>
            </a:r>
            <a:r>
              <a:rPr lang="ja-JP" altLang="en-US" sz="1400" b="1" u="sng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優秀従業員表彰の受賞者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で、受賞後引き続き同一事業所に</a:t>
            </a:r>
            <a:r>
              <a:rPr lang="en-US" altLang="ja-JP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10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年以上勤務している方</a:t>
            </a:r>
            <a:endParaRPr lang="en-US" altLang="ja-JP" sz="1400" b="1" dirty="0" smtClean="0">
              <a:solidFill>
                <a:srgbClr val="000099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　　　　　　　　　　　　　　　　　　　　　　　　　　　</a:t>
            </a:r>
            <a:r>
              <a:rPr lang="en-US" altLang="ja-JP" sz="1400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(</a:t>
            </a:r>
            <a:r>
              <a:rPr lang="ja-JP" altLang="en-US" sz="1400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通算勤続年数</a:t>
            </a:r>
            <a:r>
              <a:rPr lang="en-US" altLang="ja-JP" sz="1400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20</a:t>
            </a:r>
            <a:r>
              <a:rPr lang="ja-JP" altLang="en-US" sz="1400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年以上</a:t>
            </a:r>
            <a:r>
              <a:rPr lang="en-US" altLang="ja-JP" sz="1400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)</a:t>
            </a:r>
          </a:p>
          <a:p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●年齢が、満</a:t>
            </a:r>
            <a:r>
              <a:rPr lang="en-US" altLang="ja-JP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45</a:t>
            </a:r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歳以上の方</a:t>
            </a:r>
            <a:endParaRPr lang="en-US" altLang="ja-JP" sz="1400" b="1" dirty="0" smtClean="0">
              <a:solidFill>
                <a:srgbClr val="000099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●後進の指導育成に努めると共に、事務及び生産合理化、技術考案及び工夫、売上・</a:t>
            </a:r>
            <a:endParaRPr lang="en-US" altLang="ja-JP" sz="1400" b="1" dirty="0" smtClean="0">
              <a:solidFill>
                <a:srgbClr val="000099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　収益の増加等を通じて、事業所の発展に寄与した方で、事業主が最優秀従業員の</a:t>
            </a:r>
            <a:endParaRPr lang="en-US" altLang="ja-JP" sz="1400" b="1" dirty="0" smtClean="0">
              <a:solidFill>
                <a:srgbClr val="000099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ja-JP" altLang="en-US" sz="14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　被表彰候補者としてふさわしいと認める方</a:t>
            </a:r>
          </a:p>
          <a:p>
            <a:endParaRPr lang="en-US" altLang="ja-JP" sz="1200" b="1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※</a:t>
            </a:r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年齢・年数の基準日は平成</a:t>
            </a:r>
            <a:r>
              <a:rPr lang="en-US" altLang="ja-JP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30</a:t>
            </a:r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年</a:t>
            </a:r>
            <a:r>
              <a:rPr lang="en-US" altLang="ja-JP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4</a:t>
            </a:r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月</a:t>
            </a:r>
            <a:r>
              <a:rPr lang="en-US" altLang="ja-JP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1</a:t>
            </a:r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日時点となります。</a:t>
            </a:r>
            <a:endParaRPr lang="en-US" altLang="ja-JP" sz="1200" b="1" dirty="0" smtClean="0">
              <a:solidFill>
                <a:srgbClr val="000099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en-US" altLang="ja-JP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※1</a:t>
            </a:r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団体より複数候補者を申請する場合は、申請書の優先順位欄へご記入ください。</a:t>
            </a:r>
          </a:p>
          <a:p>
            <a:endParaRPr lang="en-US" altLang="ja-JP" sz="1200" b="1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b="1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下記①～⑦に</a:t>
            </a:r>
            <a:r>
              <a:rPr lang="ja-JP" altLang="en-US" sz="1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該当する方については申請できません。</a:t>
            </a:r>
          </a:p>
          <a:p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①本所の会費を滞納している事業所　　②個人又は法人事業所における代表者の配偶者　 </a:t>
            </a:r>
            <a:endParaRPr lang="en-US" altLang="ja-JP" sz="1200" b="1" dirty="0" smtClean="0">
              <a:solidFill>
                <a:srgbClr val="000099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③法人役員</a:t>
            </a:r>
            <a:r>
              <a:rPr lang="en-US" altLang="ja-JP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(</a:t>
            </a:r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使用人兼務役員除く</a:t>
            </a:r>
            <a:r>
              <a:rPr lang="en-US" altLang="ja-JP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)</a:t>
            </a:r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　　　④禁錮以上の刑に処せられた者　　      　　　　 </a:t>
            </a:r>
            <a:endParaRPr lang="en-US" altLang="ja-JP" sz="1200" b="1" dirty="0" smtClean="0">
              <a:solidFill>
                <a:srgbClr val="000099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⑤現在の勤務地が市外の者　　　　　　⑥過去に同一区分で受賞された方　</a:t>
            </a:r>
          </a:p>
          <a:p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⑦優秀従業員表彰を受賞後　定年退職後し、同一事業所に再雇用されて</a:t>
            </a:r>
            <a:r>
              <a:rPr lang="en-US" altLang="ja-JP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10</a:t>
            </a:r>
            <a:r>
              <a:rPr lang="ja-JP" altLang="en-US" sz="1200" b="1" dirty="0" smtClean="0">
                <a:solidFill>
                  <a:srgbClr val="000099"/>
                </a:solidFill>
                <a:latin typeface="メイリオ"/>
                <a:ea typeface="メイリオ"/>
                <a:cs typeface="メイリオ"/>
              </a:rPr>
              <a:t>年未満の者</a:t>
            </a:r>
            <a:endParaRPr lang="en-US" altLang="ja-JP" sz="1200" b="1" dirty="0" smtClean="0">
              <a:solidFill>
                <a:srgbClr val="000099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9845" y="8304114"/>
            <a:ext cx="1323243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000099"/>
                </a:solidFill>
              </a:rPr>
              <a:t>式典</a:t>
            </a:r>
            <a:r>
              <a:rPr kumimoji="1" lang="ja-JP" altLang="en-US" b="1" dirty="0" smtClean="0">
                <a:solidFill>
                  <a:srgbClr val="000099"/>
                </a:solidFill>
              </a:rPr>
              <a:t>日時</a:t>
            </a:r>
            <a:endParaRPr kumimoji="1" lang="ja-JP" altLang="en-US" b="1" dirty="0">
              <a:solidFill>
                <a:srgbClr val="000099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5552" y="8853634"/>
            <a:ext cx="1308959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0099"/>
                </a:solidFill>
              </a:rPr>
              <a:t>式典会場</a:t>
            </a:r>
            <a:endParaRPr kumimoji="1" lang="ja-JP" altLang="en-US" b="1" dirty="0">
              <a:solidFill>
                <a:srgbClr val="000099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76942" y="8304991"/>
            <a:ext cx="1983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0099"/>
                </a:solidFill>
              </a:rPr>
              <a:t>11</a:t>
            </a:r>
            <a:r>
              <a:rPr kumimoji="1" lang="ja-JP" altLang="en-US" sz="2400" b="1" dirty="0" smtClean="0">
                <a:solidFill>
                  <a:srgbClr val="000099"/>
                </a:solidFill>
              </a:rPr>
              <a:t>月</a:t>
            </a:r>
            <a:r>
              <a:rPr kumimoji="1" lang="en-US" altLang="ja-JP" sz="2400" b="1" dirty="0" smtClean="0">
                <a:solidFill>
                  <a:srgbClr val="000099"/>
                </a:solidFill>
              </a:rPr>
              <a:t>21</a:t>
            </a:r>
            <a:r>
              <a:rPr kumimoji="1" lang="ja-JP" altLang="en-US" sz="2400" b="1" dirty="0" smtClean="0">
                <a:solidFill>
                  <a:srgbClr val="000099"/>
                </a:solidFill>
              </a:rPr>
              <a:t>日</a:t>
            </a:r>
            <a:r>
              <a:rPr kumimoji="1" lang="en-US" altLang="ja-JP" sz="2400" b="1" dirty="0" smtClean="0">
                <a:solidFill>
                  <a:srgbClr val="000099"/>
                </a:solidFill>
              </a:rPr>
              <a:t>(</a:t>
            </a:r>
            <a:r>
              <a:rPr lang="ja-JP" altLang="en-US" sz="2400" b="1" dirty="0" smtClean="0">
                <a:solidFill>
                  <a:srgbClr val="000099"/>
                </a:solidFill>
              </a:rPr>
              <a:t>水</a:t>
            </a:r>
            <a:r>
              <a:rPr kumimoji="1" lang="en-US" altLang="ja-JP" sz="2400" b="1" dirty="0" smtClean="0">
                <a:solidFill>
                  <a:srgbClr val="000099"/>
                </a:solidFill>
              </a:rPr>
              <a:t>)</a:t>
            </a:r>
            <a:endParaRPr kumimoji="1" lang="ja-JP" altLang="en-US" sz="2400" b="1" dirty="0">
              <a:solidFill>
                <a:srgbClr val="000099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4451" y="8337744"/>
            <a:ext cx="355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0099"/>
                </a:solidFill>
              </a:rPr>
              <a:t>午後</a:t>
            </a:r>
            <a:r>
              <a:rPr kumimoji="1" lang="en-US" altLang="ja-JP" sz="2400" b="1" dirty="0" smtClean="0">
                <a:solidFill>
                  <a:srgbClr val="000099"/>
                </a:solidFill>
              </a:rPr>
              <a:t>2</a:t>
            </a:r>
            <a:r>
              <a:rPr kumimoji="1" lang="ja-JP" altLang="en-US" sz="2400" b="1" dirty="0" smtClean="0">
                <a:solidFill>
                  <a:srgbClr val="000099"/>
                </a:solidFill>
              </a:rPr>
              <a:t>時～午後</a:t>
            </a:r>
            <a:r>
              <a:rPr kumimoji="1" lang="en-US" altLang="ja-JP" sz="2400" b="1" dirty="0" smtClean="0">
                <a:solidFill>
                  <a:srgbClr val="000099"/>
                </a:solidFill>
              </a:rPr>
              <a:t>3</a:t>
            </a:r>
            <a:r>
              <a:rPr kumimoji="1" lang="ja-JP" altLang="en-US" sz="2400" b="1" dirty="0" smtClean="0">
                <a:solidFill>
                  <a:srgbClr val="000099"/>
                </a:solidFill>
              </a:rPr>
              <a:t>時</a:t>
            </a:r>
            <a:r>
              <a:rPr kumimoji="1" lang="en-US" altLang="ja-JP" sz="2400" b="1" dirty="0" smtClean="0">
                <a:solidFill>
                  <a:srgbClr val="000099"/>
                </a:solidFill>
              </a:rPr>
              <a:t>30</a:t>
            </a:r>
            <a:r>
              <a:rPr kumimoji="1" lang="ja-JP" altLang="en-US" sz="2400" b="1" dirty="0" smtClean="0">
                <a:solidFill>
                  <a:srgbClr val="000099"/>
                </a:solidFill>
              </a:rPr>
              <a:t>分</a:t>
            </a:r>
            <a:endParaRPr kumimoji="1" lang="en-US" altLang="ja-JP" sz="2400" b="1" dirty="0" smtClean="0">
              <a:solidFill>
                <a:srgbClr val="000099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04643" y="8839346"/>
            <a:ext cx="4642339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0099"/>
                </a:solidFill>
              </a:rPr>
              <a:t>むさし府中商工会議所会館　大ホール　</a:t>
            </a:r>
            <a:endParaRPr kumimoji="1" lang="ja-JP" altLang="en-US" b="1" dirty="0">
              <a:solidFill>
                <a:srgbClr val="000099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4321" y="6659674"/>
            <a:ext cx="7461254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申込方法</a:t>
            </a:r>
            <a:endParaRPr kumimoji="1" lang="en-US" altLang="ja-JP" sz="2200" b="1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600" b="1" dirty="0" smtClean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</a:t>
            </a:r>
            <a:r>
              <a:rPr lang="en-US" altLang="ja-JP" sz="1600" b="1" dirty="0" smtClean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6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必要事項を記入の上、窓口にご持参いただくか、ご郵送</a:t>
            </a:r>
            <a:r>
              <a:rPr lang="en-US" altLang="ja-JP" sz="16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6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消印有効</a:t>
            </a:r>
            <a:r>
              <a:rPr lang="en-US" altLang="ja-JP" sz="16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6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ください。　</a:t>
            </a:r>
            <a:r>
              <a:rPr lang="en-US" altLang="ja-JP" sz="16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6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申請書は、本所</a:t>
            </a:r>
            <a:r>
              <a:rPr lang="en-US" altLang="ja-JP" sz="16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HP</a:t>
            </a:r>
            <a:r>
              <a:rPr lang="ja-JP" altLang="en-US" sz="16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たまごネットからもダウンロードできます。</a:t>
            </a:r>
            <a:endParaRPr lang="en-US" altLang="ja-JP" sz="1600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 　　　　　　　　　</a:t>
            </a:r>
            <a:r>
              <a:rPr lang="en-US" altLang="ja-JP" sz="16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(http://www.tama5cci.or.jp) </a:t>
            </a:r>
            <a:endParaRPr lang="ja-JP" altLang="en-US" sz="1600" b="1" dirty="0" smtClean="0">
              <a:solidFill>
                <a:srgbClr val="00009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5760" y="8021641"/>
            <a:ext cx="6597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受賞者につきましては、本所表彰規定に基づき審査会で決定致します。</a:t>
            </a:r>
            <a:endParaRPr lang="en-US" altLang="ja-JP" sz="1200" dirty="0" smtClean="0">
              <a:solidFill>
                <a:srgbClr val="0000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04953" y="9453489"/>
            <a:ext cx="5095985" cy="1202124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お問合せ・申請先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むさし府中商工会議所　中小企業相談所</a:t>
            </a:r>
            <a:endParaRPr lang="en-US" altLang="ja-JP" b="1" dirty="0" smtClean="0">
              <a:solidFill>
                <a:schemeClr val="bg1"/>
              </a:solidFill>
            </a:endParaRPr>
          </a:p>
          <a:p>
            <a:r>
              <a:rPr lang="ja-JP" altLang="en-US" sz="1600" b="1" dirty="0" smtClean="0">
                <a:solidFill>
                  <a:schemeClr val="bg1"/>
                </a:solidFill>
              </a:rPr>
              <a:t>〒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183-0006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　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r>
              <a:rPr lang="ja-JP" altLang="en-US" sz="1600" b="1" dirty="0" smtClean="0">
                <a:solidFill>
                  <a:schemeClr val="bg1"/>
                </a:solidFill>
              </a:rPr>
              <a:t>府中市緑町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3-5-2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　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TEL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042-362-6421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 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FAX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</a:rPr>
              <a:t>042-369-9889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5980" y="7615438"/>
            <a:ext cx="5446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申請締切日　平成</a:t>
            </a:r>
            <a:r>
              <a:rPr kumimoji="1" lang="en-US" altLang="ja-JP" sz="24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kumimoji="1" lang="ja-JP" altLang="en-US" sz="24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kumimoji="1" lang="en-US" altLang="ja-JP" sz="24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kumimoji="1" lang="ja-JP" altLang="en-US" sz="24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kumimoji="1" lang="en-US" altLang="ja-JP" sz="2400" b="1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21</a:t>
            </a:r>
            <a:r>
              <a:rPr kumimoji="1" lang="ja-JP" altLang="en-US" sz="2400" b="1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kumimoji="1" lang="en-US" altLang="ja-JP" sz="24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kumimoji="1" lang="ja-JP" altLang="en-US" sz="24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金</a:t>
            </a:r>
            <a:r>
              <a:rPr kumimoji="1" lang="en-US" altLang="ja-JP" sz="24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kumimoji="1" lang="ja-JP" altLang="en-US" sz="2800" b="1" dirty="0" smtClean="0">
                <a:solidFill>
                  <a:srgbClr val="0000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dirty="0" smtClean="0">
                <a:solidFill>
                  <a:srgbClr val="000099"/>
                </a:solidFill>
              </a:rPr>
              <a:t>　</a:t>
            </a:r>
            <a:endParaRPr kumimoji="1" lang="ja-JP" altLang="en-US" dirty="0">
              <a:solidFill>
                <a:srgbClr val="000099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35010" y="8290267"/>
            <a:ext cx="1236640" cy="464234"/>
          </a:xfrm>
          <a:prstGeom prst="roundRect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>
            <a:off x="371475" y="2728913"/>
            <a:ext cx="7143750" cy="0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371475" y="5443556"/>
            <a:ext cx="7158038" cy="0"/>
          </a:xfrm>
          <a:prstGeom prst="line">
            <a:avLst/>
          </a:prstGeom>
          <a:ln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530242" y="8828443"/>
            <a:ext cx="1236640" cy="464234"/>
          </a:xfrm>
          <a:prstGeom prst="roundRect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214852" y="154745"/>
          <a:ext cx="9191230" cy="12970412"/>
        </p:xfrm>
        <a:graphic>
          <a:graphicData uri="http://schemas.openxmlformats.org/presentationml/2006/ole">
            <p:oleObj spid="_x0000_s18437" name="Worksheet" r:id="rId3" imgW="9705857" imgH="13687462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配色A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9F2936"/>
      </a:accent1>
      <a:accent2>
        <a:srgbClr val="F07F09"/>
      </a:accent2>
      <a:accent3>
        <a:srgbClr val="604878"/>
      </a:accent3>
      <a:accent4>
        <a:srgbClr val="4E8542"/>
      </a:accent4>
      <a:accent5>
        <a:srgbClr val="1B587C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17年金セミナー</Template>
  <TotalTime>0</TotalTime>
  <Words>87</Words>
  <Application>Microsoft Office PowerPoint</Application>
  <PresentationFormat>ユーザー設定</PresentationFormat>
  <Paragraphs>38</Paragraphs>
  <Slides>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テーマ</vt:lpstr>
      <vt:lpstr>Worksheet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2015-04-28T11:58:26Z</dcterms:created>
  <dcterms:modified xsi:type="dcterms:W3CDTF">2018-07-25T07:15:15Z</dcterms:modified>
</cp:coreProperties>
</file>